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2" r:id="rId2"/>
    <p:sldId id="321" r:id="rId3"/>
    <p:sldId id="317" r:id="rId4"/>
    <p:sldId id="357" r:id="rId5"/>
    <p:sldId id="309" r:id="rId6"/>
    <p:sldId id="299" r:id="rId7"/>
    <p:sldId id="302" r:id="rId8"/>
    <p:sldId id="358" r:id="rId9"/>
    <p:sldId id="359" r:id="rId10"/>
    <p:sldId id="325" r:id="rId11"/>
    <p:sldId id="331" r:id="rId12"/>
    <p:sldId id="337" r:id="rId13"/>
    <p:sldId id="333" r:id="rId14"/>
    <p:sldId id="360" r:id="rId15"/>
    <p:sldId id="361" r:id="rId16"/>
    <p:sldId id="363" r:id="rId17"/>
    <p:sldId id="316" r:id="rId18"/>
  </p:sldIdLst>
  <p:sldSz cx="12801600" cy="9601200" type="A3"/>
  <p:notesSz cx="9926638" cy="14355763"/>
  <p:defaultTextStyle>
    <a:defPPr>
      <a:defRPr lang="fr-FR"/>
    </a:defPPr>
    <a:lvl1pPr algn="ctr" rtl="0" fontAlgn="base">
      <a:spcBef>
        <a:spcPct val="0"/>
      </a:spcBef>
      <a:spcAft>
        <a:spcPct val="0"/>
      </a:spcAft>
      <a:defRPr kern="1200">
        <a:solidFill>
          <a:schemeClr val="tx1"/>
        </a:solidFill>
        <a:latin typeface="Arial" charset="0"/>
        <a:ea typeface="+mn-ea"/>
        <a:cs typeface="+mn-cs"/>
      </a:defRPr>
    </a:lvl1pPr>
    <a:lvl2pPr marL="640080" algn="ctr" rtl="0" fontAlgn="base">
      <a:spcBef>
        <a:spcPct val="0"/>
      </a:spcBef>
      <a:spcAft>
        <a:spcPct val="0"/>
      </a:spcAft>
      <a:defRPr kern="1200">
        <a:solidFill>
          <a:schemeClr val="tx1"/>
        </a:solidFill>
        <a:latin typeface="Arial" charset="0"/>
        <a:ea typeface="+mn-ea"/>
        <a:cs typeface="+mn-cs"/>
      </a:defRPr>
    </a:lvl2pPr>
    <a:lvl3pPr marL="1280160" algn="ctr" rtl="0" fontAlgn="base">
      <a:spcBef>
        <a:spcPct val="0"/>
      </a:spcBef>
      <a:spcAft>
        <a:spcPct val="0"/>
      </a:spcAft>
      <a:defRPr kern="1200">
        <a:solidFill>
          <a:schemeClr val="tx1"/>
        </a:solidFill>
        <a:latin typeface="Arial" charset="0"/>
        <a:ea typeface="+mn-ea"/>
        <a:cs typeface="+mn-cs"/>
      </a:defRPr>
    </a:lvl3pPr>
    <a:lvl4pPr marL="1920240" algn="ctr" rtl="0" fontAlgn="base">
      <a:spcBef>
        <a:spcPct val="0"/>
      </a:spcBef>
      <a:spcAft>
        <a:spcPct val="0"/>
      </a:spcAft>
      <a:defRPr kern="1200">
        <a:solidFill>
          <a:schemeClr val="tx1"/>
        </a:solidFill>
        <a:latin typeface="Arial" charset="0"/>
        <a:ea typeface="+mn-ea"/>
        <a:cs typeface="+mn-cs"/>
      </a:defRPr>
    </a:lvl4pPr>
    <a:lvl5pPr marL="2560320" algn="ctr" rtl="0" fontAlgn="base">
      <a:spcBef>
        <a:spcPct val="0"/>
      </a:spcBef>
      <a:spcAft>
        <a:spcPct val="0"/>
      </a:spcAft>
      <a:defRPr kern="1200">
        <a:solidFill>
          <a:schemeClr val="tx1"/>
        </a:solidFill>
        <a:latin typeface="Arial" charset="0"/>
        <a:ea typeface="+mn-ea"/>
        <a:cs typeface="+mn-cs"/>
      </a:defRPr>
    </a:lvl5pPr>
    <a:lvl6pPr marL="3200400" algn="l" defTabSz="1280160" rtl="0" eaLnBrk="1" latinLnBrk="0" hangingPunct="1">
      <a:defRPr kern="1200">
        <a:solidFill>
          <a:schemeClr val="tx1"/>
        </a:solidFill>
        <a:latin typeface="Arial" charset="0"/>
        <a:ea typeface="+mn-ea"/>
        <a:cs typeface="+mn-cs"/>
      </a:defRPr>
    </a:lvl6pPr>
    <a:lvl7pPr marL="3840480" algn="l" defTabSz="1280160" rtl="0" eaLnBrk="1" latinLnBrk="0" hangingPunct="1">
      <a:defRPr kern="1200">
        <a:solidFill>
          <a:schemeClr val="tx1"/>
        </a:solidFill>
        <a:latin typeface="Arial" charset="0"/>
        <a:ea typeface="+mn-ea"/>
        <a:cs typeface="+mn-cs"/>
      </a:defRPr>
    </a:lvl7pPr>
    <a:lvl8pPr marL="4480560" algn="l" defTabSz="1280160" rtl="0" eaLnBrk="1" latinLnBrk="0" hangingPunct="1">
      <a:defRPr kern="1200">
        <a:solidFill>
          <a:schemeClr val="tx1"/>
        </a:solidFill>
        <a:latin typeface="Arial" charset="0"/>
        <a:ea typeface="+mn-ea"/>
        <a:cs typeface="+mn-cs"/>
      </a:defRPr>
    </a:lvl8pPr>
    <a:lvl9pPr marL="5120640" algn="l" defTabSz="128016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3333CC"/>
    <a:srgbClr val="A50021"/>
    <a:srgbClr val="FF9933"/>
    <a:srgbClr val="66FF66"/>
    <a:srgbClr val="00CC00"/>
    <a:srgbClr val="CCCC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34" autoAdjust="0"/>
    <p:restoredTop sz="98309" autoAdjust="0"/>
  </p:normalViewPr>
  <p:slideViewPr>
    <p:cSldViewPr snapToObjects="1">
      <p:cViewPr>
        <p:scale>
          <a:sx n="15" d="100"/>
          <a:sy n="15" d="100"/>
        </p:scale>
        <p:origin x="-2334" y="-1152"/>
      </p:cViewPr>
      <p:guideLst>
        <p:guide orient="horz" pos="3533"/>
        <p:guide pos="403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2"/>
            <a:ext cx="4301839" cy="719236"/>
          </a:xfrm>
          <a:prstGeom prst="rect">
            <a:avLst/>
          </a:prstGeom>
          <a:noFill/>
          <a:ln w="9525">
            <a:noFill/>
            <a:miter lim="800000"/>
            <a:headEnd/>
            <a:tailEnd/>
          </a:ln>
        </p:spPr>
        <p:txBody>
          <a:bodyPr vert="horz" wrap="square" lIns="132734" tIns="66366" rIns="132734" bIns="66366" numCol="1" anchor="t" anchorCtr="0" compatLnSpc="1">
            <a:prstTxWarp prst="textNoShape">
              <a:avLst/>
            </a:prstTxWarp>
          </a:bodyPr>
          <a:lstStyle>
            <a:lvl1pPr algn="l">
              <a:defRPr sz="1700">
                <a:latin typeface="Arial" charset="0"/>
              </a:defRPr>
            </a:lvl1pPr>
          </a:lstStyle>
          <a:p>
            <a:pPr>
              <a:defRPr/>
            </a:pPr>
            <a:endParaRPr lang="fr-FR"/>
          </a:p>
        </p:txBody>
      </p:sp>
      <p:sp>
        <p:nvSpPr>
          <p:cNvPr id="23555" name="Rectangle 3"/>
          <p:cNvSpPr>
            <a:spLocks noGrp="1" noChangeArrowheads="1"/>
          </p:cNvSpPr>
          <p:nvPr>
            <p:ph type="dt" idx="1"/>
          </p:nvPr>
        </p:nvSpPr>
        <p:spPr bwMode="auto">
          <a:xfrm>
            <a:off x="5622581" y="2"/>
            <a:ext cx="4301839" cy="719236"/>
          </a:xfrm>
          <a:prstGeom prst="rect">
            <a:avLst/>
          </a:prstGeom>
          <a:noFill/>
          <a:ln w="9525">
            <a:noFill/>
            <a:miter lim="800000"/>
            <a:headEnd/>
            <a:tailEnd/>
          </a:ln>
        </p:spPr>
        <p:txBody>
          <a:bodyPr vert="horz" wrap="square" lIns="132734" tIns="66366" rIns="132734" bIns="66366" numCol="1" anchor="t" anchorCtr="0" compatLnSpc="1">
            <a:prstTxWarp prst="textNoShape">
              <a:avLst/>
            </a:prstTxWarp>
          </a:bodyPr>
          <a:lstStyle>
            <a:lvl1pPr algn="r">
              <a:defRPr sz="1700">
                <a:latin typeface="Arial" charset="0"/>
              </a:defRPr>
            </a:lvl1pPr>
          </a:lstStyle>
          <a:p>
            <a:pPr>
              <a:defRPr/>
            </a:pPr>
            <a:endParaRPr lang="fr-FR"/>
          </a:p>
        </p:txBody>
      </p:sp>
      <p:sp>
        <p:nvSpPr>
          <p:cNvPr id="37892" name="Rectangle 4"/>
          <p:cNvSpPr>
            <a:spLocks noGrp="1" noRot="1" noChangeAspect="1" noChangeArrowheads="1" noTextEdit="1"/>
          </p:cNvSpPr>
          <p:nvPr>
            <p:ph type="sldImg" idx="2"/>
          </p:nvPr>
        </p:nvSpPr>
        <p:spPr bwMode="auto">
          <a:xfrm>
            <a:off x="1374775" y="1076325"/>
            <a:ext cx="7177088" cy="53848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92221" y="6818264"/>
            <a:ext cx="7942198" cy="6459759"/>
          </a:xfrm>
          <a:prstGeom prst="rect">
            <a:avLst/>
          </a:prstGeom>
          <a:noFill/>
          <a:ln w="9525">
            <a:noFill/>
            <a:miter lim="800000"/>
            <a:headEnd/>
            <a:tailEnd/>
          </a:ln>
        </p:spPr>
        <p:txBody>
          <a:bodyPr vert="horz" wrap="square" lIns="132734" tIns="66366" rIns="132734" bIns="6636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3558" name="Rectangle 6"/>
          <p:cNvSpPr>
            <a:spLocks noGrp="1" noChangeArrowheads="1"/>
          </p:cNvSpPr>
          <p:nvPr>
            <p:ph type="ftr" sz="quarter" idx="4"/>
          </p:nvPr>
        </p:nvSpPr>
        <p:spPr bwMode="auto">
          <a:xfrm>
            <a:off x="0" y="13634302"/>
            <a:ext cx="4301839" cy="719234"/>
          </a:xfrm>
          <a:prstGeom prst="rect">
            <a:avLst/>
          </a:prstGeom>
          <a:noFill/>
          <a:ln w="9525">
            <a:noFill/>
            <a:miter lim="800000"/>
            <a:headEnd/>
            <a:tailEnd/>
          </a:ln>
        </p:spPr>
        <p:txBody>
          <a:bodyPr vert="horz" wrap="square" lIns="132734" tIns="66366" rIns="132734" bIns="66366" numCol="1" anchor="b" anchorCtr="0" compatLnSpc="1">
            <a:prstTxWarp prst="textNoShape">
              <a:avLst/>
            </a:prstTxWarp>
          </a:bodyPr>
          <a:lstStyle>
            <a:lvl1pPr algn="l">
              <a:defRPr sz="1700">
                <a:latin typeface="Arial" charset="0"/>
              </a:defRPr>
            </a:lvl1pPr>
          </a:lstStyle>
          <a:p>
            <a:pPr>
              <a:defRPr/>
            </a:pPr>
            <a:endParaRPr lang="fr-FR"/>
          </a:p>
        </p:txBody>
      </p:sp>
      <p:sp>
        <p:nvSpPr>
          <p:cNvPr id="23559" name="Rectangle 7"/>
          <p:cNvSpPr>
            <a:spLocks noGrp="1" noChangeArrowheads="1"/>
          </p:cNvSpPr>
          <p:nvPr>
            <p:ph type="sldNum" sz="quarter" idx="5"/>
          </p:nvPr>
        </p:nvSpPr>
        <p:spPr bwMode="auto">
          <a:xfrm>
            <a:off x="5622581" y="13634302"/>
            <a:ext cx="4301839" cy="719234"/>
          </a:xfrm>
          <a:prstGeom prst="rect">
            <a:avLst/>
          </a:prstGeom>
          <a:noFill/>
          <a:ln w="9525">
            <a:noFill/>
            <a:miter lim="800000"/>
            <a:headEnd/>
            <a:tailEnd/>
          </a:ln>
        </p:spPr>
        <p:txBody>
          <a:bodyPr vert="horz" wrap="square" lIns="132734" tIns="66366" rIns="132734" bIns="66366" numCol="1" anchor="b" anchorCtr="0" compatLnSpc="1">
            <a:prstTxWarp prst="textNoShape">
              <a:avLst/>
            </a:prstTxWarp>
          </a:bodyPr>
          <a:lstStyle>
            <a:lvl1pPr algn="r">
              <a:defRPr sz="1700">
                <a:latin typeface="Arial" charset="0"/>
              </a:defRPr>
            </a:lvl1pPr>
          </a:lstStyle>
          <a:p>
            <a:pPr>
              <a:defRPr/>
            </a:pPr>
            <a:fld id="{21DB36BC-73A7-4C94-AA3A-DCDC66A2F187}"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mn-ea"/>
        <a:cs typeface="+mn-cs"/>
      </a:defRPr>
    </a:lvl1pPr>
    <a:lvl2pPr marL="640080" algn="l" rtl="0" eaLnBrk="0" fontAlgn="base" hangingPunct="0">
      <a:spcBef>
        <a:spcPct val="30000"/>
      </a:spcBef>
      <a:spcAft>
        <a:spcPct val="0"/>
      </a:spcAft>
      <a:defRPr sz="1700" kern="1200">
        <a:solidFill>
          <a:schemeClr val="tx1"/>
        </a:solidFill>
        <a:latin typeface="Arial" charset="0"/>
        <a:ea typeface="+mn-ea"/>
        <a:cs typeface="+mn-cs"/>
      </a:defRPr>
    </a:lvl2pPr>
    <a:lvl3pPr marL="1280160" algn="l" rtl="0" eaLnBrk="0" fontAlgn="base" hangingPunct="0">
      <a:spcBef>
        <a:spcPct val="30000"/>
      </a:spcBef>
      <a:spcAft>
        <a:spcPct val="0"/>
      </a:spcAft>
      <a:defRPr sz="1700" kern="1200">
        <a:solidFill>
          <a:schemeClr val="tx1"/>
        </a:solidFill>
        <a:latin typeface="Arial" charset="0"/>
        <a:ea typeface="+mn-ea"/>
        <a:cs typeface="+mn-cs"/>
      </a:defRPr>
    </a:lvl3pPr>
    <a:lvl4pPr marL="1920240" algn="l" rtl="0" eaLnBrk="0" fontAlgn="base" hangingPunct="0">
      <a:spcBef>
        <a:spcPct val="30000"/>
      </a:spcBef>
      <a:spcAft>
        <a:spcPct val="0"/>
      </a:spcAft>
      <a:defRPr sz="1700" kern="1200">
        <a:solidFill>
          <a:schemeClr val="tx1"/>
        </a:solidFill>
        <a:latin typeface="Arial" charset="0"/>
        <a:ea typeface="+mn-ea"/>
        <a:cs typeface="+mn-cs"/>
      </a:defRPr>
    </a:lvl4pPr>
    <a:lvl5pPr marL="2560320" algn="l" rtl="0" eaLnBrk="0" fontAlgn="base" hangingPunct="0">
      <a:spcBef>
        <a:spcPct val="30000"/>
      </a:spcBef>
      <a:spcAft>
        <a:spcPct val="0"/>
      </a:spcAft>
      <a:defRPr sz="1700" kern="1200">
        <a:solidFill>
          <a:schemeClr val="tx1"/>
        </a:solidFill>
        <a:latin typeface="Arial" charset="0"/>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374775" y="1076325"/>
            <a:ext cx="7177088" cy="5384800"/>
          </a:xfrm>
          <a:ln/>
        </p:spPr>
      </p:sp>
      <p:sp>
        <p:nvSpPr>
          <p:cNvPr id="3993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374775" y="1076325"/>
            <a:ext cx="7177088" cy="5384800"/>
          </a:xfrm>
          <a:ln/>
        </p:spPr>
      </p:sp>
      <p:sp>
        <p:nvSpPr>
          <p:cNvPr id="409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374775" y="1076325"/>
            <a:ext cx="7177088" cy="5384800"/>
          </a:xfrm>
          <a:ln/>
        </p:spPr>
      </p:sp>
      <p:sp>
        <p:nvSpPr>
          <p:cNvPr id="440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60120" y="2982596"/>
            <a:ext cx="10881360" cy="205803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8E082E2E-B0D2-47F9-9738-330D5EA8262D}" type="datetime1">
              <a:rPr lang="fr-FR"/>
              <a:pPr>
                <a:defRPr/>
              </a:pPr>
              <a:t>17/02/2012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0BE12A6-E5C1-46FE-9F49-8B2CBBE7EF1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0B6DDC3-77BF-4489-BBB4-B9411FABFD19}" type="datetime1">
              <a:rPr lang="fr-FR"/>
              <a:pPr>
                <a:defRPr/>
              </a:pPr>
              <a:t>17/02/2012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8ECB5E-E910-4564-8A51-2C0D0322895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281160" y="384494"/>
            <a:ext cx="2880360" cy="819213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40080" y="384494"/>
            <a:ext cx="8427720" cy="819213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2AD99105-03C8-4E6D-B166-1F4BD4CD0575}" type="datetime1">
              <a:rPr lang="fr-FR"/>
              <a:pPr>
                <a:defRPr/>
              </a:pPr>
              <a:t>17/02/2012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1A910E8-2972-448D-8F49-6C50169463B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DA7B8179-2F0D-4AFC-98B9-ADD9FB2F9A21}" type="datetime1">
              <a:rPr lang="fr-FR"/>
              <a:pPr>
                <a:defRPr/>
              </a:pPr>
              <a:t>17/02/2012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45760C-7F24-4850-B2E1-18B180B83B9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11239" y="6169661"/>
            <a:ext cx="10881360" cy="1906905"/>
          </a:xfrm>
        </p:spPr>
        <p:txBody>
          <a:bodyPr anchor="t"/>
          <a:lstStyle>
            <a:lvl1pPr algn="l">
              <a:defRPr sz="5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011239"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944A54FF-BE7F-40E2-B83F-C4948E5B1925}" type="datetime1">
              <a:rPr lang="fr-FR"/>
              <a:pPr>
                <a:defRPr/>
              </a:pPr>
              <a:t>17/02/2012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1F43709-9EDD-4EB3-AE35-33460B41619B}"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CF474F3B-72AB-4536-8032-86F445BC1670}" type="datetime1">
              <a:rPr lang="fr-FR"/>
              <a:pPr>
                <a:defRPr/>
              </a:pPr>
              <a:t>17/02/2012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6B36EF5-D831-477D-8A29-E089BB0836B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40081"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40081" y="3044824"/>
            <a:ext cx="5656263" cy="5531804"/>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503036" y="3044824"/>
            <a:ext cx="5658485" cy="5531804"/>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8B2AACC7-7688-4806-BABA-9C0FECE14081}" type="datetime1">
              <a:rPr lang="fr-FR"/>
              <a:pPr>
                <a:defRPr/>
              </a:pPr>
              <a:t>17/02/2012</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ECE7845-1F11-4F84-BE11-C68F3D7B322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C22C1190-338E-4A45-8B49-FB52D2C6EA6F}" type="datetime1">
              <a:rPr lang="fr-FR"/>
              <a:pPr>
                <a:defRPr/>
              </a:pPr>
              <a:t>17/02/2012</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BDAC5C8-4834-42ED-B5CA-11FCF023AF6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281C56-E416-4FF3-8F4B-004F064218D4}" type="datetime1">
              <a:rPr lang="fr-FR"/>
              <a:pPr>
                <a:defRPr/>
              </a:pPr>
              <a:t>17/02/2012</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EE12371-6AF1-4E28-847E-AF00AA7A5C5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0081" y="382270"/>
            <a:ext cx="4211639" cy="1626870"/>
          </a:xfrm>
        </p:spPr>
        <p:txBody>
          <a:bodyPr anchor="b"/>
          <a:lstStyle>
            <a:lvl1pPr algn="l">
              <a:defRPr sz="2800" b="1"/>
            </a:lvl1pPr>
          </a:lstStyle>
          <a:p>
            <a:r>
              <a:rPr lang="fr-FR" smtClean="0"/>
              <a:t>Cliquez pour modifier le style du titre</a:t>
            </a:r>
            <a:endParaRPr lang="fr-FR"/>
          </a:p>
        </p:txBody>
      </p:sp>
      <p:sp>
        <p:nvSpPr>
          <p:cNvPr id="3" name="Espace réservé du contenu 2"/>
          <p:cNvSpPr>
            <a:spLocks noGrp="1"/>
          </p:cNvSpPr>
          <p:nvPr>
            <p:ph idx="1"/>
          </p:nvPr>
        </p:nvSpPr>
        <p:spPr>
          <a:xfrm>
            <a:off x="5005069" y="382271"/>
            <a:ext cx="7156451"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40081" y="2009141"/>
            <a:ext cx="4211639"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815C6610-3A4B-4544-8D1B-9D438732F815}" type="datetime1">
              <a:rPr lang="fr-FR"/>
              <a:pPr>
                <a:defRPr/>
              </a:pPr>
              <a:t>17/02/2012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1B1D54-A214-4F04-80DE-8766F795239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09203" y="6720841"/>
            <a:ext cx="7680960" cy="793433"/>
          </a:xfrm>
        </p:spPr>
        <p:txBody>
          <a:bodyPr anchor="b"/>
          <a:lstStyle>
            <a:lvl1pPr algn="l">
              <a:defRPr sz="28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fr-FR" noProof="0" smtClean="0"/>
          </a:p>
        </p:txBody>
      </p:sp>
      <p:sp>
        <p:nvSpPr>
          <p:cNvPr id="4" name="Espace réservé du texte 3"/>
          <p:cNvSpPr>
            <a:spLocks noGrp="1"/>
          </p:cNvSpPr>
          <p:nvPr>
            <p:ph type="body" sz="half" idx="2"/>
          </p:nvPr>
        </p:nvSpPr>
        <p:spPr>
          <a:xfrm>
            <a:off x="2509203" y="7514274"/>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38869162-E035-4234-A709-A891B9D4E8B5}" type="datetime1">
              <a:rPr lang="fr-FR"/>
              <a:pPr>
                <a:defRPr/>
              </a:pPr>
              <a:t>17/02/2012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872049C-E7FC-4807-9D97-D1AC4180E9F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0080" y="384494"/>
            <a:ext cx="11521440" cy="160020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640080" y="2240281"/>
            <a:ext cx="11521440" cy="6336348"/>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40080" y="8743315"/>
            <a:ext cx="2987040" cy="66675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l">
              <a:defRPr sz="2000">
                <a:latin typeface="Arial" charset="0"/>
              </a:defRPr>
            </a:lvl1pPr>
          </a:lstStyle>
          <a:p>
            <a:pPr>
              <a:defRPr/>
            </a:pPr>
            <a:fld id="{88F799B9-939E-4186-8B73-2E2ED0FBEF10}" type="datetime1">
              <a:rPr lang="fr-FR"/>
              <a:pPr>
                <a:defRPr/>
              </a:pPr>
              <a:t>17/02/2012</a:t>
            </a:fld>
            <a:endParaRPr lang="fr-FR"/>
          </a:p>
        </p:txBody>
      </p:sp>
      <p:sp>
        <p:nvSpPr>
          <p:cNvPr id="1029" name="Rectangle 5"/>
          <p:cNvSpPr>
            <a:spLocks noGrp="1" noChangeArrowheads="1"/>
          </p:cNvSpPr>
          <p:nvPr>
            <p:ph type="ftr" sz="quarter" idx="3"/>
          </p:nvPr>
        </p:nvSpPr>
        <p:spPr bwMode="auto">
          <a:xfrm>
            <a:off x="4373880" y="8743315"/>
            <a:ext cx="4053840" cy="66675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defRPr sz="20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9174480" y="8743315"/>
            <a:ext cx="2987040" cy="66675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r">
              <a:defRPr sz="2000">
                <a:latin typeface="Arial" charset="0"/>
              </a:defRPr>
            </a:lvl1pPr>
          </a:lstStyle>
          <a:p>
            <a:pPr>
              <a:defRPr/>
            </a:pPr>
            <a:fld id="{EE24FAD2-B8E8-4480-8F70-B80E1F0E587C}" type="slidenum">
              <a:rPr lang="fr-FR"/>
              <a:pPr>
                <a:defRPr/>
              </a:pPr>
              <a:t>‹N°›</a:t>
            </a:fld>
            <a:endParaRPr lang="fr-FR"/>
          </a:p>
        </p:txBody>
      </p:sp>
      <p:pic>
        <p:nvPicPr>
          <p:cNvPr id="1031" name="Picture 2" descr="page intérieure.jpg                                            00354B98Macintosh HD                   C229542E:"/>
          <p:cNvPicPr>
            <a:picLocks noChangeAspect="1" noChangeArrowheads="1"/>
          </p:cNvPicPr>
          <p:nvPr userDrawn="1"/>
        </p:nvPicPr>
        <p:blipFill>
          <a:blip r:embed="rId13" cstate="print"/>
          <a:srcRect/>
          <a:stretch>
            <a:fillRect/>
          </a:stretch>
        </p:blipFill>
        <p:spPr bwMode="auto">
          <a:xfrm>
            <a:off x="6670" y="15559"/>
            <a:ext cx="12794932" cy="95856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Arial" charset="0"/>
        </a:defRPr>
      </a:lvl2pPr>
      <a:lvl3pPr algn="ctr" rtl="0" eaLnBrk="0" fontAlgn="base" hangingPunct="0">
        <a:spcBef>
          <a:spcPct val="0"/>
        </a:spcBef>
        <a:spcAft>
          <a:spcPct val="0"/>
        </a:spcAft>
        <a:defRPr sz="6200">
          <a:solidFill>
            <a:schemeClr val="tx2"/>
          </a:solidFill>
          <a:latin typeface="Arial" charset="0"/>
        </a:defRPr>
      </a:lvl3pPr>
      <a:lvl4pPr algn="ctr" rtl="0" eaLnBrk="0" fontAlgn="base" hangingPunct="0">
        <a:spcBef>
          <a:spcPct val="0"/>
        </a:spcBef>
        <a:spcAft>
          <a:spcPct val="0"/>
        </a:spcAft>
        <a:defRPr sz="6200">
          <a:solidFill>
            <a:schemeClr val="tx2"/>
          </a:solidFill>
          <a:latin typeface="Arial" charset="0"/>
        </a:defRPr>
      </a:lvl4pPr>
      <a:lvl5pPr algn="ctr" rtl="0" eaLnBrk="0" fontAlgn="base" hangingPunct="0">
        <a:spcBef>
          <a:spcPct val="0"/>
        </a:spcBef>
        <a:spcAft>
          <a:spcPct val="0"/>
        </a:spcAft>
        <a:defRPr sz="6200">
          <a:solidFill>
            <a:schemeClr val="tx2"/>
          </a:solidFill>
          <a:latin typeface="Arial" charset="0"/>
        </a:defRPr>
      </a:lvl5pPr>
      <a:lvl6pPr marL="640080" algn="ctr" rtl="0" fontAlgn="base">
        <a:spcBef>
          <a:spcPct val="0"/>
        </a:spcBef>
        <a:spcAft>
          <a:spcPct val="0"/>
        </a:spcAft>
        <a:defRPr sz="6200">
          <a:solidFill>
            <a:schemeClr val="tx2"/>
          </a:solidFill>
          <a:latin typeface="Arial" charset="0"/>
        </a:defRPr>
      </a:lvl6pPr>
      <a:lvl7pPr marL="1280160" algn="ctr" rtl="0" fontAlgn="base">
        <a:spcBef>
          <a:spcPct val="0"/>
        </a:spcBef>
        <a:spcAft>
          <a:spcPct val="0"/>
        </a:spcAft>
        <a:defRPr sz="6200">
          <a:solidFill>
            <a:schemeClr val="tx2"/>
          </a:solidFill>
          <a:latin typeface="Arial" charset="0"/>
        </a:defRPr>
      </a:lvl7pPr>
      <a:lvl8pPr marL="1920240" algn="ctr" rtl="0" fontAlgn="base">
        <a:spcBef>
          <a:spcPct val="0"/>
        </a:spcBef>
        <a:spcAft>
          <a:spcPct val="0"/>
        </a:spcAft>
        <a:defRPr sz="6200">
          <a:solidFill>
            <a:schemeClr val="tx2"/>
          </a:solidFill>
          <a:latin typeface="Arial" charset="0"/>
        </a:defRPr>
      </a:lvl8pPr>
      <a:lvl9pPr marL="2560320" algn="ctr" rtl="0" fontAlgn="base">
        <a:spcBef>
          <a:spcPct val="0"/>
        </a:spcBef>
        <a:spcAft>
          <a:spcPct val="0"/>
        </a:spcAft>
        <a:defRPr sz="6200">
          <a:solidFill>
            <a:schemeClr val="tx2"/>
          </a:solidFill>
          <a:latin typeface="Arial" charset="0"/>
        </a:defRPr>
      </a:lvl9pPr>
    </p:titleStyle>
    <p:bodyStyle>
      <a:lvl1pPr marL="480060" indent="-480060" algn="l" rtl="0" eaLnBrk="0" fontAlgn="base" hangingPunct="0">
        <a:spcBef>
          <a:spcPct val="20000"/>
        </a:spcBef>
        <a:spcAft>
          <a:spcPct val="0"/>
        </a:spcAft>
        <a:buChar char="•"/>
        <a:defRPr sz="4500">
          <a:solidFill>
            <a:schemeClr val="tx1"/>
          </a:solidFill>
          <a:latin typeface="+mn-lt"/>
          <a:ea typeface="+mn-ea"/>
          <a:cs typeface="+mn-cs"/>
        </a:defRPr>
      </a:lvl1pPr>
      <a:lvl2pPr marL="1040130" indent="-400050" algn="l" rtl="0" eaLnBrk="0" fontAlgn="base" hangingPunct="0">
        <a:spcBef>
          <a:spcPct val="20000"/>
        </a:spcBef>
        <a:spcAft>
          <a:spcPct val="0"/>
        </a:spcAft>
        <a:buChar char="–"/>
        <a:defRPr sz="3900">
          <a:solidFill>
            <a:schemeClr val="tx1"/>
          </a:solidFill>
          <a:latin typeface="+mn-lt"/>
        </a:defRPr>
      </a:lvl2pPr>
      <a:lvl3pPr marL="1600200" indent="-320040" algn="l" rtl="0" eaLnBrk="0" fontAlgn="base" hangingPunct="0">
        <a:spcBef>
          <a:spcPct val="20000"/>
        </a:spcBef>
        <a:spcAft>
          <a:spcPct val="0"/>
        </a:spcAft>
        <a:buChar char="•"/>
        <a:defRPr sz="3400">
          <a:solidFill>
            <a:schemeClr val="tx1"/>
          </a:solidFill>
          <a:latin typeface="+mn-lt"/>
        </a:defRPr>
      </a:lvl3pPr>
      <a:lvl4pPr marL="2240280" indent="-320040" algn="l" rtl="0" eaLnBrk="0" fontAlgn="base" hangingPunct="0">
        <a:spcBef>
          <a:spcPct val="20000"/>
        </a:spcBef>
        <a:spcAft>
          <a:spcPct val="0"/>
        </a:spcAft>
        <a:buChar char="–"/>
        <a:defRPr sz="2800">
          <a:solidFill>
            <a:schemeClr val="tx1"/>
          </a:solidFill>
          <a:latin typeface="+mn-lt"/>
        </a:defRPr>
      </a:lvl4pPr>
      <a:lvl5pPr marL="2880360" indent="-320040" algn="l" rtl="0" eaLnBrk="0" fontAlgn="base" hangingPunct="0">
        <a:spcBef>
          <a:spcPct val="20000"/>
        </a:spcBef>
        <a:spcAft>
          <a:spcPct val="0"/>
        </a:spcAft>
        <a:buChar char="»"/>
        <a:defRPr sz="2800">
          <a:solidFill>
            <a:schemeClr val="tx1"/>
          </a:solidFill>
          <a:latin typeface="+mn-lt"/>
        </a:defRPr>
      </a:lvl5pPr>
      <a:lvl6pPr marL="3520440" indent="-320040" algn="l" rtl="0" fontAlgn="base">
        <a:spcBef>
          <a:spcPct val="20000"/>
        </a:spcBef>
        <a:spcAft>
          <a:spcPct val="0"/>
        </a:spcAft>
        <a:buChar char="»"/>
        <a:defRPr sz="2800">
          <a:solidFill>
            <a:schemeClr val="tx1"/>
          </a:solidFill>
          <a:latin typeface="+mn-lt"/>
        </a:defRPr>
      </a:lvl6pPr>
      <a:lvl7pPr marL="4160520" indent="-320040" algn="l" rtl="0" fontAlgn="base">
        <a:spcBef>
          <a:spcPct val="20000"/>
        </a:spcBef>
        <a:spcAft>
          <a:spcPct val="0"/>
        </a:spcAft>
        <a:buChar char="»"/>
        <a:defRPr sz="2800">
          <a:solidFill>
            <a:schemeClr val="tx1"/>
          </a:solidFill>
          <a:latin typeface="+mn-lt"/>
        </a:defRPr>
      </a:lvl7pPr>
      <a:lvl8pPr marL="4800600" indent="-320040" algn="l" rtl="0" fontAlgn="base">
        <a:spcBef>
          <a:spcPct val="20000"/>
        </a:spcBef>
        <a:spcAft>
          <a:spcPct val="0"/>
        </a:spcAft>
        <a:buChar char="»"/>
        <a:defRPr sz="2800">
          <a:solidFill>
            <a:schemeClr val="tx1"/>
          </a:solidFill>
          <a:latin typeface="+mn-lt"/>
        </a:defRPr>
      </a:lvl8pPr>
      <a:lvl9pPr marL="5440680" indent="-320040" algn="l" rtl="0" fontAlgn="base">
        <a:spcBef>
          <a:spcPct val="20000"/>
        </a:spcBef>
        <a:spcAft>
          <a:spcPct val="0"/>
        </a:spcAft>
        <a:buChar char="»"/>
        <a:defRPr sz="2800">
          <a:solidFill>
            <a:schemeClr val="tx1"/>
          </a:solidFill>
          <a:latin typeface="+mn-lt"/>
        </a:defRPr>
      </a:lvl9pPr>
    </p:bodyStyle>
    <p:otherStyle>
      <a:defPPr>
        <a:defRPr lang="fr-FR"/>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4"/>
          <p:cNvSpPr>
            <a:spLocks noGrp="1"/>
          </p:cNvSpPr>
          <p:nvPr>
            <p:ph type="ctrTitle" idx="4294967295"/>
          </p:nvPr>
        </p:nvSpPr>
        <p:spPr>
          <a:xfrm>
            <a:off x="960120" y="1406843"/>
            <a:ext cx="10881360" cy="2058035"/>
          </a:xfrm>
        </p:spPr>
        <p:txBody>
          <a:bodyPr/>
          <a:lstStyle/>
          <a:p>
            <a:r>
              <a:rPr lang="fr-FR" dirty="0" smtClean="0">
                <a:latin typeface="Arial Narrow" pitchFamily="34" charset="0"/>
              </a:rPr>
              <a:t>COMMUNE DE </a:t>
            </a:r>
            <a:r>
              <a:rPr lang="fr-FR" dirty="0" smtClean="0">
                <a:latin typeface="Arial Narrow" pitchFamily="34" charset="0"/>
              </a:rPr>
              <a:t>DENNEY</a:t>
            </a:r>
            <a:endParaRPr lang="fr-FR" dirty="0" smtClean="0">
              <a:latin typeface="Arial Narrow" pitchFamily="34" charset="0"/>
            </a:endParaRPr>
          </a:p>
        </p:txBody>
      </p:sp>
      <p:sp>
        <p:nvSpPr>
          <p:cNvPr id="2051" name="Titre 4"/>
          <p:cNvSpPr>
            <a:spLocks/>
          </p:cNvSpPr>
          <p:nvPr/>
        </p:nvSpPr>
        <p:spPr bwMode="auto">
          <a:xfrm>
            <a:off x="728981" y="7243129"/>
            <a:ext cx="11112500" cy="1511300"/>
          </a:xfrm>
          <a:prstGeom prst="rect">
            <a:avLst/>
          </a:prstGeom>
          <a:noFill/>
          <a:ln w="9525">
            <a:noFill/>
            <a:miter lim="800000"/>
            <a:headEnd/>
            <a:tailEnd/>
          </a:ln>
        </p:spPr>
        <p:txBody>
          <a:bodyPr lIns="128016" tIns="64008" rIns="128016" bIns="64008" anchor="ctr"/>
          <a:lstStyle/>
          <a:p>
            <a:pPr eaLnBrk="0" hangingPunct="0"/>
            <a:r>
              <a:rPr lang="fr-FR" sz="4200" dirty="0">
                <a:solidFill>
                  <a:schemeClr val="tx2"/>
                </a:solidFill>
                <a:latin typeface="Arial Narrow" pitchFamily="34" charset="0"/>
              </a:rPr>
              <a:t>Réunion publique : vendredi </a:t>
            </a:r>
            <a:r>
              <a:rPr lang="fr-FR" sz="4200" dirty="0" smtClean="0">
                <a:solidFill>
                  <a:schemeClr val="tx2"/>
                </a:solidFill>
                <a:latin typeface="Arial Narrow" pitchFamily="34" charset="0"/>
              </a:rPr>
              <a:t>17 </a:t>
            </a:r>
            <a:r>
              <a:rPr lang="fr-FR" sz="4200" dirty="0" smtClean="0">
                <a:solidFill>
                  <a:schemeClr val="tx2"/>
                </a:solidFill>
                <a:latin typeface="Arial Narrow" pitchFamily="34" charset="0"/>
              </a:rPr>
              <a:t>FEVRIER </a:t>
            </a:r>
            <a:r>
              <a:rPr lang="fr-FR" sz="4200" dirty="0">
                <a:solidFill>
                  <a:schemeClr val="tx2"/>
                </a:solidFill>
                <a:latin typeface="Arial Narrow" pitchFamily="34" charset="0"/>
              </a:rPr>
              <a:t>à </a:t>
            </a:r>
            <a:r>
              <a:rPr lang="fr-FR" sz="4200" dirty="0" smtClean="0">
                <a:solidFill>
                  <a:schemeClr val="tx2"/>
                </a:solidFill>
                <a:latin typeface="Arial Narrow" pitchFamily="34" charset="0"/>
              </a:rPr>
              <a:t>20</a:t>
            </a:r>
            <a:r>
              <a:rPr lang="fr-FR" sz="4200" dirty="0" smtClean="0">
                <a:solidFill>
                  <a:schemeClr val="tx2"/>
                </a:solidFill>
                <a:latin typeface="Arial Narrow" pitchFamily="34" charset="0"/>
              </a:rPr>
              <a:t>h00</a:t>
            </a:r>
            <a:endParaRPr lang="fr-FR" sz="4200" dirty="0">
              <a:solidFill>
                <a:schemeClr val="tx2"/>
              </a:solidFill>
              <a:latin typeface="Arial Narrow" pitchFamily="34" charset="0"/>
            </a:endParaRPr>
          </a:p>
        </p:txBody>
      </p:sp>
      <p:sp>
        <p:nvSpPr>
          <p:cNvPr id="2052" name="Titre 4"/>
          <p:cNvSpPr>
            <a:spLocks/>
          </p:cNvSpPr>
          <p:nvPr/>
        </p:nvSpPr>
        <p:spPr bwMode="auto">
          <a:xfrm>
            <a:off x="940119" y="4036061"/>
            <a:ext cx="10881360" cy="2058035"/>
          </a:xfrm>
          <a:prstGeom prst="rect">
            <a:avLst/>
          </a:prstGeom>
          <a:noFill/>
          <a:ln w="9525">
            <a:noFill/>
            <a:miter lim="800000"/>
            <a:headEnd/>
            <a:tailEnd/>
          </a:ln>
        </p:spPr>
        <p:txBody>
          <a:bodyPr lIns="128016" tIns="64008" rIns="128016" bIns="64008" anchor="ctr"/>
          <a:lstStyle/>
          <a:p>
            <a:pPr eaLnBrk="0" hangingPunct="0"/>
            <a:r>
              <a:rPr lang="fr-FR" sz="6200" dirty="0">
                <a:solidFill>
                  <a:srgbClr val="003399"/>
                </a:solidFill>
                <a:latin typeface="Arial Narrow" pitchFamily="34" charset="0"/>
              </a:rPr>
              <a:t>PLAN LOCAL D’URBANISME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p:cNvSpPr>
          <p:nvPr/>
        </p:nvSpPr>
        <p:spPr bwMode="auto">
          <a:xfrm>
            <a:off x="940119" y="4036061"/>
            <a:ext cx="10881360" cy="2058035"/>
          </a:xfrm>
          <a:prstGeom prst="rect">
            <a:avLst/>
          </a:prstGeom>
          <a:noFill/>
          <a:ln w="9525">
            <a:noFill/>
            <a:miter lim="800000"/>
            <a:headEnd/>
            <a:tailEnd/>
          </a:ln>
        </p:spPr>
        <p:txBody>
          <a:bodyPr lIns="128016" tIns="64008" rIns="128016" bIns="64008" anchor="ctr"/>
          <a:lstStyle/>
          <a:p>
            <a:pPr eaLnBrk="0" hangingPunct="0"/>
            <a:r>
              <a:rPr lang="fr-FR" sz="6200" dirty="0">
                <a:solidFill>
                  <a:srgbClr val="003399"/>
                </a:solidFill>
                <a:latin typeface="Arial Narrow" pitchFamily="34" charset="0"/>
              </a:rPr>
              <a:t>Zonage</a:t>
            </a:r>
          </a:p>
        </p:txBody>
      </p:sp>
      <p:sp>
        <p:nvSpPr>
          <p:cNvPr id="9219"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5"/>
          <p:cNvSpPr>
            <a:spLocks noChangeArrowheads="1"/>
          </p:cNvSpPr>
          <p:nvPr/>
        </p:nvSpPr>
        <p:spPr bwMode="auto">
          <a:xfrm>
            <a:off x="700089" y="1166616"/>
            <a:ext cx="11801475" cy="7903678"/>
          </a:xfrm>
          <a:prstGeom prst="rect">
            <a:avLst/>
          </a:prstGeom>
          <a:noFill/>
          <a:ln w="50800" algn="ctr">
            <a:noFill/>
            <a:prstDash val="sysDot"/>
            <a:miter lim="800000"/>
            <a:headEnd/>
            <a:tailEnd/>
          </a:ln>
        </p:spPr>
        <p:txBody>
          <a:bodyPr lIns="126000" tIns="65520" rIns="126000" bIns="65520" anchor="ctr">
            <a:spAutoFit/>
          </a:bodyPr>
          <a:lstStyle/>
          <a:p>
            <a:pPr algn="just" eaLnBrk="0" hangingPunct="0"/>
            <a:r>
              <a:rPr lang="fr-FR" sz="2800" b="1" dirty="0">
                <a:latin typeface="Arial Narrow" pitchFamily="34" charset="0"/>
                <a:cs typeface="Times New Roman" pitchFamily="18" charset="0"/>
              </a:rPr>
              <a:t>Caractères de la zone U</a:t>
            </a:r>
            <a:endParaRPr lang="fr-FR" sz="2800" dirty="0">
              <a:latin typeface="Arial Narrow" pitchFamily="34" charset="0"/>
            </a:endParaRPr>
          </a:p>
          <a:p>
            <a:pPr algn="just" eaLnBrk="0" hangingPunct="0"/>
            <a:r>
              <a:rPr lang="fr-FR" sz="2100" dirty="0">
                <a:latin typeface="Arial Narrow" pitchFamily="34" charset="0"/>
                <a:cs typeface="Times New Roman" pitchFamily="18" charset="0"/>
              </a:rPr>
              <a:t>La zone U est une zone correspondant à des secteurs déjà urbanisés et à des secteurs où les équipements publics existants ou en cours de réalisation ont une capacité suffisante pour desservir les constructions à implanter.</a:t>
            </a:r>
          </a:p>
          <a:p>
            <a:pPr algn="just" eaLnBrk="0" hangingPunct="0"/>
            <a:endParaRPr lang="fr-FR" sz="2100" dirty="0">
              <a:latin typeface="Arial Narrow" pitchFamily="34" charset="0"/>
            </a:endParaRPr>
          </a:p>
          <a:p>
            <a:r>
              <a:rPr lang="fr-FR" sz="2100" u="sng" dirty="0">
                <a:latin typeface="Arial Narrow" pitchFamily="34" charset="0"/>
                <a:cs typeface="Times New Roman" pitchFamily="18" charset="0"/>
              </a:rPr>
              <a:t>Définition des différents secteurs et sous-secteurs de la zone U </a:t>
            </a:r>
            <a:r>
              <a:rPr lang="fr-FR" sz="2100" u="sng" dirty="0" smtClean="0">
                <a:latin typeface="Arial Narrow" pitchFamily="34" charset="0"/>
                <a:cs typeface="Times New Roman" pitchFamily="18" charset="0"/>
              </a:rPr>
              <a:t>:</a:t>
            </a:r>
          </a:p>
          <a:p>
            <a:endParaRPr lang="fr-FR" sz="2100" u="sng" dirty="0" smtClean="0">
              <a:latin typeface="Arial Narrow" pitchFamily="34" charset="0"/>
              <a:cs typeface="Times New Roman" pitchFamily="18" charset="0"/>
            </a:endParaRPr>
          </a:p>
          <a:p>
            <a:pPr algn="just"/>
            <a:r>
              <a:rPr lang="fr-FR" sz="2100" b="1" dirty="0" smtClean="0">
                <a:latin typeface="Arial Narrow" pitchFamily="34" charset="0"/>
                <a:cs typeface="Times New Roman" pitchFamily="18" charset="0"/>
              </a:rPr>
              <a:t>UA : elle correspond à un habitat ancien, caractérisé par une structure plutôt traditionnelle</a:t>
            </a:r>
            <a:r>
              <a:rPr lang="fr-FR" sz="2100" dirty="0" smtClean="0">
                <a:latin typeface="Arial Narrow" pitchFamily="34" charset="0"/>
                <a:cs typeface="Times New Roman" pitchFamily="18" charset="0"/>
              </a:rPr>
              <a:t>. Le bâti relativement dense, est souvent implanté sur limite séparative ou avec un léger retrait et à l’alignement par rapport aux voies. </a:t>
            </a:r>
            <a:r>
              <a:rPr lang="fr-FR" sz="2100" dirty="0" smtClean="0">
                <a:latin typeface="Arial Narrow" pitchFamily="34" charset="0"/>
                <a:cs typeface="Times New Roman" pitchFamily="18" charset="0"/>
              </a:rPr>
              <a:t>Cet espace cumule des fonctions essentiellement résidentielles, au sein duquel on retrouve la mairie. </a:t>
            </a:r>
            <a:endParaRPr lang="fr-FR" sz="2100" dirty="0" smtClean="0">
              <a:latin typeface="Arial Narrow" pitchFamily="34" charset="0"/>
              <a:cs typeface="Times New Roman" pitchFamily="18" charset="0"/>
            </a:endParaRPr>
          </a:p>
          <a:p>
            <a:pPr algn="just"/>
            <a:r>
              <a:rPr lang="fr-FR" sz="2100" dirty="0" smtClean="0">
                <a:latin typeface="Arial Narrow" pitchFamily="34" charset="0"/>
                <a:cs typeface="Times New Roman" pitchFamily="18" charset="0"/>
              </a:rPr>
              <a:t> </a:t>
            </a:r>
          </a:p>
          <a:p>
            <a:pPr algn="just"/>
            <a:r>
              <a:rPr lang="fr-FR" sz="2100" b="1" dirty="0" smtClean="0">
                <a:latin typeface="Arial Narrow" pitchFamily="34" charset="0"/>
                <a:cs typeface="Times New Roman" pitchFamily="18" charset="0"/>
              </a:rPr>
              <a:t>UB : le secteur UB correspond aux extensions urbaines</a:t>
            </a:r>
            <a:r>
              <a:rPr lang="fr-FR" sz="2100" dirty="0" smtClean="0">
                <a:latin typeface="Arial Narrow" pitchFamily="34" charset="0"/>
                <a:cs typeface="Times New Roman" pitchFamily="18" charset="0"/>
              </a:rPr>
              <a:t>. Il comprend notamment des constructions intermédiaires, plus récentes que dans la partie ancienne du bourg. Il est caractérisé par des constructions réalisées au coup par coup ou encore sous forme de lotissement.</a:t>
            </a:r>
          </a:p>
          <a:p>
            <a:pPr algn="just"/>
            <a:r>
              <a:rPr lang="fr-FR" sz="2100" dirty="0" smtClean="0">
                <a:latin typeface="Arial Narrow" pitchFamily="34" charset="0"/>
                <a:cs typeface="Times New Roman" pitchFamily="18" charset="0"/>
              </a:rPr>
              <a:t> </a:t>
            </a:r>
          </a:p>
          <a:p>
            <a:pPr algn="just"/>
            <a:r>
              <a:rPr lang="fr-FR" sz="2100" b="1" dirty="0" smtClean="0">
                <a:latin typeface="Arial Narrow" pitchFamily="34" charset="0"/>
                <a:cs typeface="Times New Roman" pitchFamily="18" charset="0"/>
              </a:rPr>
              <a:t>UC : la zone UC correspond à des extensions de l’urbanisation discontinues</a:t>
            </a:r>
            <a:r>
              <a:rPr lang="fr-FR" sz="2100" dirty="0" smtClean="0">
                <a:latin typeface="Arial Narrow" pitchFamily="34" charset="0"/>
                <a:cs typeface="Times New Roman" pitchFamily="18" charset="0"/>
              </a:rPr>
              <a:t>, localisée au </a:t>
            </a:r>
            <a:r>
              <a:rPr lang="fr-FR" sz="2100" dirty="0" err="1" smtClean="0">
                <a:latin typeface="Arial Narrow" pitchFamily="34" charset="0"/>
                <a:cs typeface="Times New Roman" pitchFamily="18" charset="0"/>
              </a:rPr>
              <a:t>Sud-Ouest</a:t>
            </a:r>
            <a:r>
              <a:rPr lang="fr-FR" sz="2100" dirty="0" smtClean="0">
                <a:latin typeface="Arial Narrow" pitchFamily="34" charset="0"/>
                <a:cs typeface="Times New Roman" pitchFamily="18" charset="0"/>
              </a:rPr>
              <a:t> du village, de part et d’autre de la RD.83.</a:t>
            </a:r>
          </a:p>
          <a:p>
            <a:pPr algn="just"/>
            <a:r>
              <a:rPr lang="fr-FR" sz="2100" dirty="0" smtClean="0">
                <a:latin typeface="Arial Narrow" pitchFamily="34" charset="0"/>
                <a:cs typeface="Times New Roman" pitchFamily="18" charset="0"/>
              </a:rPr>
              <a:t> </a:t>
            </a:r>
          </a:p>
          <a:p>
            <a:pPr algn="just"/>
            <a:r>
              <a:rPr lang="fr-FR" sz="2100" b="1" dirty="0" smtClean="0">
                <a:latin typeface="Arial Narrow" pitchFamily="34" charset="0"/>
                <a:cs typeface="Times New Roman" pitchFamily="18" charset="0"/>
              </a:rPr>
              <a:t>UX</a:t>
            </a:r>
            <a:r>
              <a:rPr lang="fr-FR" sz="2100" dirty="0" smtClean="0">
                <a:latin typeface="Arial Narrow" pitchFamily="34" charset="0"/>
                <a:cs typeface="Times New Roman" pitchFamily="18" charset="0"/>
              </a:rPr>
              <a:t> : le secteur UX est une zone urbaine où les équipements publics existants permettent le développement d’une urbanisation principalement axée sur les activités (industrielles, commerciales et artisanales). </a:t>
            </a:r>
          </a:p>
          <a:p>
            <a:endParaRPr lang="fr-FR" sz="2100" u="sng" dirty="0">
              <a:latin typeface="Arial Narrow" pitchFamily="34" charset="0"/>
              <a:cs typeface="Times New Roman" pitchFamily="18" charset="0"/>
            </a:endParaRPr>
          </a:p>
          <a:p>
            <a:pPr algn="just"/>
            <a:endParaRPr lang="fr-FR" b="1" dirty="0" smtClean="0"/>
          </a:p>
          <a:p>
            <a:pPr algn="just"/>
            <a:endParaRPr lang="fr-FR" b="1" dirty="0" smtClean="0"/>
          </a:p>
          <a:p>
            <a:pPr algn="l"/>
            <a:endParaRPr lang="fr-FR" sz="2100" u="sng" dirty="0">
              <a:latin typeface="Arial Narrow" pitchFamily="34" charset="0"/>
              <a:cs typeface="Times New Roman" pitchFamily="18" charset="0"/>
            </a:endParaRPr>
          </a:p>
          <a:p>
            <a:pPr algn="just"/>
            <a:endParaRPr lang="fr-FR" sz="2100" u="sng" dirty="0">
              <a:latin typeface="Arial Narrow" pitchFamily="34" charset="0"/>
              <a:cs typeface="Times New Roman" pitchFamily="18" charset="0"/>
            </a:endParaRPr>
          </a:p>
        </p:txBody>
      </p:sp>
      <p:sp>
        <p:nvSpPr>
          <p:cNvPr id="10243"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653415" y="768152"/>
            <a:ext cx="12148185" cy="9304061"/>
          </a:xfrm>
          <a:prstGeom prst="rect">
            <a:avLst/>
          </a:prstGeom>
          <a:noFill/>
          <a:ln w="50800" algn="ctr">
            <a:noFill/>
            <a:prstDash val="sysDot"/>
            <a:miter lim="800000"/>
            <a:headEnd/>
            <a:tailEnd/>
          </a:ln>
        </p:spPr>
        <p:txBody>
          <a:bodyPr lIns="126000" tIns="65520" rIns="126000" bIns="65520" anchor="ctr">
            <a:spAutoFit/>
          </a:bodyPr>
          <a:lstStyle/>
          <a:p>
            <a:pPr algn="just" eaLnBrk="0" hangingPunct="0"/>
            <a:r>
              <a:rPr lang="fr-FR" b="1" dirty="0">
                <a:latin typeface="Arial Narrow" pitchFamily="34" charset="0"/>
                <a:cs typeface="Times New Roman" pitchFamily="18" charset="0"/>
              </a:rPr>
              <a:t>Caractères de la zone </a:t>
            </a:r>
            <a:r>
              <a:rPr lang="fr-FR" b="1" dirty="0" smtClean="0">
                <a:latin typeface="Arial Narrow" pitchFamily="34" charset="0"/>
                <a:cs typeface="Times New Roman" pitchFamily="18" charset="0"/>
              </a:rPr>
              <a:t>AU</a:t>
            </a:r>
          </a:p>
          <a:p>
            <a:pPr algn="just" eaLnBrk="0" hangingPunct="0"/>
            <a:endParaRPr lang="fr-FR" dirty="0">
              <a:latin typeface="Arial Narrow" pitchFamily="34" charset="0"/>
            </a:endParaRPr>
          </a:p>
          <a:p>
            <a:pPr algn="just" eaLnBrk="0" hangingPunct="0"/>
            <a:r>
              <a:rPr lang="fr-FR" sz="2000" dirty="0">
                <a:latin typeface="Arial Narrow" pitchFamily="34" charset="0"/>
                <a:cs typeface="Times New Roman" pitchFamily="18" charset="0"/>
              </a:rPr>
              <a:t>De manière générale, la zone AU est un espace destiné à être urbanisé dans le futur. La zone AU est destinée au développement de l’urbanisation dans le cadre d’une opération d’aménagement d’ensemble </a:t>
            </a:r>
            <a:r>
              <a:rPr lang="fr-FR" sz="2000" dirty="0">
                <a:latin typeface="Arial Narrow" pitchFamily="34" charset="0"/>
              </a:rPr>
              <a:t>ou au fur et à mesure de l’avancée des réseaux nécessaires à l’urbanisation de la zone.</a:t>
            </a:r>
            <a:endParaRPr lang="fr-FR" sz="2000" dirty="0">
              <a:latin typeface="Arial Narrow" pitchFamily="34" charset="0"/>
              <a:cs typeface="Times New Roman" pitchFamily="18" charset="0"/>
            </a:endParaRPr>
          </a:p>
          <a:p>
            <a:pPr algn="just" eaLnBrk="0" hangingPunct="0"/>
            <a:endParaRPr lang="fr-FR" sz="2000" dirty="0">
              <a:latin typeface="Arial Narrow" pitchFamily="34" charset="0"/>
            </a:endParaRPr>
          </a:p>
          <a:p>
            <a:r>
              <a:rPr lang="fr-FR" sz="2000" u="sng" dirty="0">
                <a:latin typeface="Arial Narrow" pitchFamily="34" charset="0"/>
                <a:cs typeface="Times New Roman" pitchFamily="18" charset="0"/>
              </a:rPr>
              <a:t>Définition des différents secteurs de la zone AU </a:t>
            </a:r>
            <a:r>
              <a:rPr lang="fr-FR" sz="2000" u="sng" dirty="0" smtClean="0">
                <a:latin typeface="Arial Narrow" pitchFamily="34" charset="0"/>
                <a:cs typeface="Times New Roman" pitchFamily="18" charset="0"/>
              </a:rPr>
              <a:t>:</a:t>
            </a:r>
          </a:p>
          <a:p>
            <a:endParaRPr lang="fr-FR" sz="2000" u="sng" dirty="0" smtClean="0">
              <a:latin typeface="Arial Narrow" pitchFamily="34" charset="0"/>
              <a:cs typeface="Times New Roman" pitchFamily="18" charset="0"/>
            </a:endParaRPr>
          </a:p>
          <a:p>
            <a:pPr algn="just"/>
            <a:r>
              <a:rPr lang="fr-FR" sz="2000" b="1" dirty="0" smtClean="0">
                <a:latin typeface="Arial Narrow" pitchFamily="34" charset="0"/>
                <a:cs typeface="Times New Roman" pitchFamily="18" charset="0"/>
              </a:rPr>
              <a:t>1AU : Il s’agit d’une zone où la desserte en équipements en périphérie immédiate existe et sa capacité est suffisante. </a:t>
            </a:r>
          </a:p>
          <a:p>
            <a:pPr algn="just"/>
            <a:r>
              <a:rPr lang="fr-FR" sz="2000" b="1" dirty="0" smtClean="0">
                <a:latin typeface="Arial Narrow" pitchFamily="34" charset="0"/>
                <a:cs typeface="Times New Roman" pitchFamily="18" charset="0"/>
              </a:rPr>
              <a:t>L’affectation dominante de ces secteurs est l’habitat</a:t>
            </a:r>
            <a:r>
              <a:rPr lang="fr-FR" sz="2000" dirty="0" smtClean="0">
                <a:latin typeface="Arial Narrow" pitchFamily="34" charset="0"/>
                <a:cs typeface="Times New Roman" pitchFamily="18" charset="0"/>
              </a:rPr>
              <a:t>. Néanmoins, sont également autorisés, les équipements et services qui en sont le complément normal ainsi que les activités, sous réserve qu’elles soient compatibles avec l’environnement d’un quartier d’habitation.</a:t>
            </a:r>
          </a:p>
          <a:p>
            <a:pPr algn="just"/>
            <a:r>
              <a:rPr lang="fr-FR" sz="2000" dirty="0" smtClean="0">
                <a:latin typeface="Arial Narrow" pitchFamily="34" charset="0"/>
                <a:cs typeface="Times New Roman" pitchFamily="18" charset="0"/>
              </a:rPr>
              <a:t> </a:t>
            </a:r>
          </a:p>
          <a:p>
            <a:pPr algn="just"/>
            <a:r>
              <a:rPr lang="fr-FR" sz="2000" dirty="0" smtClean="0">
                <a:solidFill>
                  <a:srgbClr val="00B050"/>
                </a:solidFill>
                <a:latin typeface="Arial Narrow" pitchFamily="34" charset="0"/>
                <a:cs typeface="Times New Roman" pitchFamily="18" charset="0"/>
              </a:rPr>
              <a:t>La zone AU est destinée au développement de l’urbanisation dans le cadre d’une opération d’aménagement d’ensemble, néanmoins, le développement de l’urbanisation peut-être </a:t>
            </a:r>
            <a:r>
              <a:rPr lang="fr-FR" sz="2000" dirty="0" err="1" smtClean="0">
                <a:solidFill>
                  <a:srgbClr val="00B050"/>
                </a:solidFill>
                <a:latin typeface="Arial Narrow" pitchFamily="34" charset="0"/>
                <a:cs typeface="Times New Roman" pitchFamily="18" charset="0"/>
              </a:rPr>
              <a:t>phasé</a:t>
            </a:r>
            <a:r>
              <a:rPr lang="fr-FR" sz="2000" dirty="0" smtClean="0">
                <a:solidFill>
                  <a:srgbClr val="00B050"/>
                </a:solidFill>
                <a:latin typeface="Arial Narrow" pitchFamily="34" charset="0"/>
                <a:cs typeface="Times New Roman" pitchFamily="18" charset="0"/>
              </a:rPr>
              <a:t>, de manière à échelonner l’urbanisation dans le </a:t>
            </a:r>
            <a:r>
              <a:rPr lang="fr-FR" sz="2000" dirty="0" smtClean="0">
                <a:solidFill>
                  <a:srgbClr val="00B050"/>
                </a:solidFill>
                <a:latin typeface="Arial Narrow" pitchFamily="34" charset="0"/>
                <a:cs typeface="Times New Roman" pitchFamily="18" charset="0"/>
              </a:rPr>
              <a:t>temps.</a:t>
            </a:r>
            <a:endParaRPr lang="fr-FR" sz="2000" dirty="0" smtClean="0">
              <a:solidFill>
                <a:srgbClr val="00B050"/>
              </a:solidFill>
              <a:latin typeface="Arial Narrow" pitchFamily="34" charset="0"/>
              <a:cs typeface="Times New Roman" pitchFamily="18" charset="0"/>
            </a:endParaRPr>
          </a:p>
          <a:p>
            <a:pPr algn="just"/>
            <a:r>
              <a:rPr lang="fr-FR" sz="2000" dirty="0" smtClean="0">
                <a:latin typeface="Arial Narrow" pitchFamily="34" charset="0"/>
                <a:cs typeface="Times New Roman" pitchFamily="18" charset="0"/>
              </a:rPr>
              <a:t> </a:t>
            </a:r>
          </a:p>
          <a:p>
            <a:pPr algn="just"/>
            <a:r>
              <a:rPr lang="fr-FR" sz="2000" b="1" dirty="0" smtClean="0">
                <a:latin typeface="Arial Narrow" pitchFamily="34" charset="0"/>
                <a:cs typeface="Times New Roman" pitchFamily="18" charset="0"/>
              </a:rPr>
              <a:t>1AUX </a:t>
            </a:r>
            <a:r>
              <a:rPr lang="fr-FR" sz="2000" b="1" dirty="0" smtClean="0">
                <a:latin typeface="Arial Narrow" pitchFamily="34" charset="0"/>
                <a:cs typeface="Times New Roman" pitchFamily="18" charset="0"/>
              </a:rPr>
              <a:t>:</a:t>
            </a:r>
            <a:r>
              <a:rPr lang="fr-FR" sz="2000" b="1" dirty="0" smtClean="0">
                <a:latin typeface="Arial Narrow" pitchFamily="34" charset="0"/>
                <a:cs typeface="Times New Roman" pitchFamily="18" charset="0"/>
              </a:rPr>
              <a:t> Cette zone naturelle est destinée au développement de l’activité à court terme</a:t>
            </a:r>
            <a:r>
              <a:rPr lang="fr-FR" sz="2000" dirty="0" smtClean="0">
                <a:latin typeface="Arial Narrow" pitchFamily="34" charset="0"/>
                <a:cs typeface="Times New Roman" pitchFamily="18" charset="0"/>
              </a:rPr>
              <a:t>.</a:t>
            </a:r>
            <a:r>
              <a:rPr lang="fr-FR" sz="2000" dirty="0" smtClean="0">
                <a:latin typeface="Arial Narrow" pitchFamily="34" charset="0"/>
                <a:cs typeface="Times New Roman" pitchFamily="18" charset="0"/>
              </a:rPr>
              <a:t> </a:t>
            </a:r>
            <a:r>
              <a:rPr lang="fr-FR" sz="2000" dirty="0" smtClean="0">
                <a:latin typeface="Arial Narrow" pitchFamily="34" charset="0"/>
                <a:cs typeface="Times New Roman" pitchFamily="18" charset="0"/>
              </a:rPr>
              <a:t>Il s’agit d’un secteur où la desserte en équipements en périphérie immédiate existe et sa capacité est suffisante. </a:t>
            </a:r>
          </a:p>
          <a:p>
            <a:pPr algn="just"/>
            <a:endParaRPr lang="fr-FR" sz="2000" dirty="0" smtClean="0">
              <a:latin typeface="Arial Narrow" pitchFamily="34" charset="0"/>
              <a:cs typeface="Times New Roman" pitchFamily="18" charset="0"/>
            </a:endParaRPr>
          </a:p>
          <a:p>
            <a:pPr algn="just"/>
            <a:r>
              <a:rPr lang="fr-FR" sz="2000" b="1" dirty="0" smtClean="0">
                <a:latin typeface="Arial Narrow" pitchFamily="34" charset="0"/>
                <a:cs typeface="Times New Roman" pitchFamily="18" charset="0"/>
              </a:rPr>
              <a:t>2AU : il s’agit d’une zone naturelle non pourvue des équipements de viabilité ou disposant d’équipements insuffisants pour son urbanisation, mais destinée à être urbanisée dans le futur. </a:t>
            </a:r>
            <a:r>
              <a:rPr lang="fr-FR" sz="2000" dirty="0" smtClean="0">
                <a:latin typeface="Arial Narrow" pitchFamily="34" charset="0"/>
                <a:cs typeface="Times New Roman" pitchFamily="18" charset="0"/>
              </a:rPr>
              <a:t>Elle est inconstructible en l’état et ne pourra être urbanisée qu’après modification du PLU.</a:t>
            </a:r>
          </a:p>
          <a:p>
            <a:pPr algn="just"/>
            <a:r>
              <a:rPr lang="fr-FR" sz="2000" dirty="0" smtClean="0">
                <a:latin typeface="Arial Narrow" pitchFamily="34" charset="0"/>
                <a:cs typeface="Times New Roman" pitchFamily="18" charset="0"/>
              </a:rPr>
              <a:t>Cette dernière est vouée au développement de l’habitat à long terme.</a:t>
            </a:r>
          </a:p>
          <a:p>
            <a:pPr algn="just"/>
            <a:r>
              <a:rPr lang="fr-FR" sz="2000" dirty="0" smtClean="0">
                <a:latin typeface="Arial Narrow" pitchFamily="34" charset="0"/>
                <a:cs typeface="Times New Roman" pitchFamily="18" charset="0"/>
              </a:rPr>
              <a:t>Pour le secteur « derrière les </a:t>
            </a:r>
            <a:r>
              <a:rPr lang="fr-FR" sz="2000" dirty="0" err="1" smtClean="0">
                <a:latin typeface="Arial Narrow" pitchFamily="34" charset="0"/>
                <a:cs typeface="Times New Roman" pitchFamily="18" charset="0"/>
              </a:rPr>
              <a:t>Clozets</a:t>
            </a:r>
            <a:r>
              <a:rPr lang="fr-FR" sz="2000" dirty="0" smtClean="0">
                <a:latin typeface="Arial Narrow" pitchFamily="34" charset="0"/>
                <a:cs typeface="Times New Roman" pitchFamily="18" charset="0"/>
              </a:rPr>
              <a:t> » concerné par l'amendement Dupont, on se reportera au plan graphique de zonage et à l'étude annexée dans le rapport de présentation.</a:t>
            </a:r>
          </a:p>
          <a:p>
            <a:endParaRPr lang="fr-FR" sz="2000" u="sng" dirty="0" smtClean="0">
              <a:latin typeface="Arial Narrow" pitchFamily="34" charset="0"/>
              <a:cs typeface="Times New Roman" pitchFamily="18" charset="0"/>
            </a:endParaRPr>
          </a:p>
          <a:p>
            <a:pPr algn="just"/>
            <a:endParaRPr lang="fr-FR" sz="2000" dirty="0" smtClean="0">
              <a:latin typeface="Arial Narrow" pitchFamily="34" charset="0"/>
              <a:cs typeface="Times New Roman" pitchFamily="18" charset="0"/>
            </a:endParaRPr>
          </a:p>
          <a:p>
            <a:endParaRPr lang="fr-FR" sz="2000" u="sng" dirty="0" smtClean="0">
              <a:latin typeface="Arial Narrow" pitchFamily="34" charset="0"/>
              <a:cs typeface="Times New Roman" pitchFamily="18" charset="0"/>
            </a:endParaRPr>
          </a:p>
          <a:p>
            <a:endParaRPr lang="fr-FR" sz="2000" u="sng" dirty="0" smtClean="0">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00090" y="1300502"/>
            <a:ext cx="11701461" cy="1777325"/>
          </a:xfrm>
          <a:prstGeom prst="rect">
            <a:avLst/>
          </a:prstGeom>
          <a:noFill/>
          <a:ln w="50800" algn="ctr">
            <a:noFill/>
            <a:prstDash val="sysDot"/>
            <a:miter lim="800000"/>
            <a:headEnd/>
            <a:tailEnd/>
          </a:ln>
        </p:spPr>
        <p:txBody>
          <a:bodyPr lIns="126000" tIns="213293" rIns="126000" bIns="53323" anchor="ctr">
            <a:spAutoFit/>
          </a:bodyPr>
          <a:lstStyle/>
          <a:p>
            <a:pPr algn="just" eaLnBrk="0" hangingPunct="0"/>
            <a:r>
              <a:rPr lang="fr-FR" sz="2800" b="1" dirty="0">
                <a:latin typeface="Arial Narrow" pitchFamily="34" charset="0"/>
              </a:rPr>
              <a:t>Caractères de la zone A</a:t>
            </a:r>
          </a:p>
          <a:p>
            <a:pPr algn="just" eaLnBrk="0" hangingPunct="0"/>
            <a:endParaRPr lang="fr-FR" sz="2800" b="1" dirty="0">
              <a:latin typeface="Arial Narrow" pitchFamily="34" charset="0"/>
            </a:endParaRPr>
          </a:p>
          <a:p>
            <a:pPr algn="just" eaLnBrk="0" hangingPunct="0"/>
            <a:r>
              <a:rPr lang="fr-FR" sz="2100" dirty="0">
                <a:latin typeface="Arial Narrow" pitchFamily="34" charset="0"/>
                <a:cs typeface="Times New Roman" pitchFamily="18" charset="0"/>
              </a:rPr>
              <a:t>Il s’agit d’une zone protégée en raison de la valeur agricole des terres, de la richesse des perspectives visuelles et de la qualité des paysages ouverts</a:t>
            </a:r>
            <a:r>
              <a:rPr lang="fr-FR" sz="1700" dirty="0">
                <a:latin typeface="Arial Narrow" pitchFamily="34" charset="0"/>
                <a:cs typeface="Times New Roman" pitchFamily="18" charset="0"/>
              </a:rPr>
              <a:t>.</a:t>
            </a:r>
            <a:endParaRPr lang="fr-FR" dirty="0"/>
          </a:p>
        </p:txBody>
      </p:sp>
      <p:sp>
        <p:nvSpPr>
          <p:cNvPr id="12291" name="Rectangle 3"/>
          <p:cNvSpPr>
            <a:spLocks noChangeArrowheads="1"/>
          </p:cNvSpPr>
          <p:nvPr/>
        </p:nvSpPr>
        <p:spPr bwMode="auto">
          <a:xfrm>
            <a:off x="700090" y="3362468"/>
            <a:ext cx="11701461" cy="5332144"/>
          </a:xfrm>
          <a:prstGeom prst="rect">
            <a:avLst/>
          </a:prstGeom>
          <a:noFill/>
          <a:ln w="50800" algn="ctr">
            <a:noFill/>
            <a:prstDash val="sysDot"/>
            <a:miter lim="800000"/>
            <a:headEnd/>
            <a:tailEnd/>
          </a:ln>
        </p:spPr>
        <p:txBody>
          <a:bodyPr lIns="126000" tIns="213293" rIns="126000" bIns="53323" anchor="ctr">
            <a:spAutoFit/>
          </a:bodyPr>
          <a:lstStyle/>
          <a:p>
            <a:pPr algn="just" eaLnBrk="0" hangingPunct="0">
              <a:tabLst>
                <a:tab pos="640080" algn="l"/>
              </a:tabLst>
            </a:pPr>
            <a:r>
              <a:rPr lang="fr-FR" sz="2800" b="1" dirty="0">
                <a:latin typeface="Arial Narrow" pitchFamily="34" charset="0"/>
              </a:rPr>
              <a:t>Caractères de la zone N</a:t>
            </a:r>
          </a:p>
          <a:p>
            <a:pPr algn="just" eaLnBrk="0" hangingPunct="0">
              <a:tabLst>
                <a:tab pos="640080" algn="l"/>
              </a:tabLst>
            </a:pPr>
            <a:endParaRPr lang="fr-FR" sz="2800" b="1" dirty="0">
              <a:latin typeface="Arial Narrow" pitchFamily="34" charset="0"/>
            </a:endParaRPr>
          </a:p>
          <a:p>
            <a:pPr algn="just" eaLnBrk="0" hangingPunct="0">
              <a:tabLst>
                <a:tab pos="640080" algn="l"/>
              </a:tabLst>
            </a:pPr>
            <a:r>
              <a:rPr lang="fr-FR" sz="2100" dirty="0">
                <a:latin typeface="Arial Narrow" pitchFamily="34" charset="0"/>
                <a:cs typeface="Times New Roman" pitchFamily="18" charset="0"/>
              </a:rPr>
              <a:t>Il s’agit d’une zone naturelle protégée en raison de son caractère naturel, de sa richesse écologique et de la qualité esthétique des sites et des </a:t>
            </a:r>
            <a:r>
              <a:rPr lang="fr-FR" sz="2100" dirty="0" smtClean="0">
                <a:latin typeface="Arial Narrow" pitchFamily="34" charset="0"/>
                <a:cs typeface="Times New Roman" pitchFamily="18" charset="0"/>
              </a:rPr>
              <a:t>paysages.</a:t>
            </a:r>
          </a:p>
          <a:p>
            <a:pPr algn="just" eaLnBrk="0" hangingPunct="0">
              <a:tabLst>
                <a:tab pos="640080" algn="l"/>
              </a:tabLst>
            </a:pPr>
            <a:endParaRPr lang="fr-FR" sz="2100" dirty="0" smtClean="0">
              <a:latin typeface="Arial Narrow" pitchFamily="34" charset="0"/>
              <a:cs typeface="Times New Roman" pitchFamily="18" charset="0"/>
            </a:endParaRPr>
          </a:p>
          <a:p>
            <a:pPr algn="just" eaLnBrk="0" hangingPunct="0">
              <a:tabLst>
                <a:tab pos="640080" algn="l"/>
              </a:tabLst>
            </a:pPr>
            <a:r>
              <a:rPr lang="fr-FR" sz="2100" dirty="0" smtClean="0">
                <a:latin typeface="Arial Narrow" pitchFamily="34" charset="0"/>
                <a:cs typeface="Times New Roman" pitchFamily="18" charset="0"/>
              </a:rPr>
              <a:t>Elle </a:t>
            </a:r>
            <a:r>
              <a:rPr lang="fr-FR" sz="2100" dirty="0">
                <a:latin typeface="Arial Narrow" pitchFamily="34" charset="0"/>
                <a:cs typeface="Times New Roman" pitchFamily="18" charset="0"/>
              </a:rPr>
              <a:t>comprend </a:t>
            </a:r>
            <a:r>
              <a:rPr lang="fr-FR" sz="2100" dirty="0" smtClean="0">
                <a:latin typeface="Arial Narrow" pitchFamily="34" charset="0"/>
                <a:cs typeface="Times New Roman" pitchFamily="18" charset="0"/>
              </a:rPr>
              <a:t>2 </a:t>
            </a:r>
            <a:r>
              <a:rPr lang="fr-FR" sz="2100" dirty="0">
                <a:latin typeface="Arial Narrow" pitchFamily="34" charset="0"/>
                <a:cs typeface="Times New Roman" pitchFamily="18" charset="0"/>
              </a:rPr>
              <a:t>secteurs </a:t>
            </a:r>
            <a:r>
              <a:rPr lang="fr-FR" sz="2100" dirty="0" smtClean="0">
                <a:latin typeface="Arial Narrow" pitchFamily="34" charset="0"/>
                <a:cs typeface="Times New Roman" pitchFamily="18" charset="0"/>
              </a:rPr>
              <a:t>:</a:t>
            </a:r>
          </a:p>
          <a:p>
            <a:pPr algn="just" eaLnBrk="0" hangingPunct="0">
              <a:tabLst>
                <a:tab pos="640080" algn="l"/>
              </a:tabLst>
            </a:pPr>
            <a:endParaRPr lang="fr-FR" sz="2100" dirty="0" smtClean="0">
              <a:latin typeface="Arial Narrow" pitchFamily="34" charset="0"/>
              <a:cs typeface="Times New Roman" pitchFamily="18" charset="0"/>
            </a:endParaRPr>
          </a:p>
          <a:p>
            <a:pPr lvl="0" algn="just" eaLnBrk="0" hangingPunct="0">
              <a:tabLst>
                <a:tab pos="640080" algn="l"/>
              </a:tabLst>
            </a:pPr>
            <a:r>
              <a:rPr lang="fr-FR" sz="2100" b="1" dirty="0" smtClean="0">
                <a:latin typeface="Arial Narrow" pitchFamily="34" charset="0"/>
                <a:cs typeface="Times New Roman" pitchFamily="18" charset="0"/>
              </a:rPr>
              <a:t>N : zone naturelle et paysagère à protéger.</a:t>
            </a:r>
          </a:p>
          <a:p>
            <a:pPr algn="just" eaLnBrk="0" hangingPunct="0">
              <a:tabLst>
                <a:tab pos="640080" algn="l"/>
              </a:tabLst>
            </a:pPr>
            <a:r>
              <a:rPr lang="fr-FR" sz="2100" b="1" dirty="0" smtClean="0">
                <a:latin typeface="Arial Narrow" pitchFamily="34" charset="0"/>
                <a:cs typeface="Times New Roman" pitchFamily="18" charset="0"/>
              </a:rPr>
              <a:t> </a:t>
            </a:r>
          </a:p>
          <a:p>
            <a:pPr lvl="0" algn="just" eaLnBrk="0" hangingPunct="0">
              <a:tabLst>
                <a:tab pos="640080" algn="l"/>
              </a:tabLst>
            </a:pPr>
            <a:r>
              <a:rPr lang="fr-FR" sz="2100" b="1" dirty="0" smtClean="0">
                <a:latin typeface="Arial Narrow" pitchFamily="34" charset="0"/>
                <a:cs typeface="Times New Roman" pitchFamily="18" charset="0"/>
              </a:rPr>
              <a:t>NE : secteur occupé par des étangs autour desquels la mise en place d’un abri peut-être autorisé.</a:t>
            </a:r>
          </a:p>
          <a:p>
            <a:pPr algn="just" eaLnBrk="0" hangingPunct="0">
              <a:tabLst>
                <a:tab pos="640080" algn="l"/>
              </a:tabLst>
            </a:pPr>
            <a:endParaRPr lang="fr-FR" sz="2100" dirty="0">
              <a:latin typeface="Arial Narrow" pitchFamily="34" charset="0"/>
              <a:cs typeface="Times New Roman" pitchFamily="18" charset="0"/>
            </a:endParaRPr>
          </a:p>
          <a:p>
            <a:pPr algn="just" eaLnBrk="0" hangingPunct="0">
              <a:tabLst>
                <a:tab pos="640080" algn="l"/>
              </a:tabLst>
            </a:pPr>
            <a:endParaRPr lang="fr-FR" sz="2100" dirty="0">
              <a:latin typeface="Arial Narrow" pitchFamily="34" charset="0"/>
              <a:cs typeface="Times New Roman" pitchFamily="18" charset="0"/>
            </a:endParaRPr>
          </a:p>
          <a:p>
            <a:pPr algn="just">
              <a:tabLst>
                <a:tab pos="640080" algn="l"/>
              </a:tabLst>
            </a:pPr>
            <a:endParaRPr lang="fr-FR" sz="2100" dirty="0">
              <a:latin typeface="Arial Narrow" pitchFamily="34" charset="0"/>
            </a:endParaRPr>
          </a:p>
          <a:p>
            <a:pPr algn="just" eaLnBrk="0" hangingPunct="0">
              <a:tabLst>
                <a:tab pos="640080" algn="l"/>
              </a:tabLst>
            </a:pPr>
            <a:endParaRPr lang="fr-FR" sz="2100" dirty="0">
              <a:latin typeface="Arial Narrow" pitchFamily="34" charset="0"/>
              <a:cs typeface="Times New Roman" pitchFamily="18" charset="0"/>
            </a:endParaRPr>
          </a:p>
          <a:p>
            <a:pPr algn="just" eaLnBrk="0" hangingPunct="0">
              <a:tabLst>
                <a:tab pos="640080" algn="l"/>
              </a:tabLst>
            </a:pPr>
            <a:endParaRPr lang="fr-FR" sz="2100" dirty="0">
              <a:latin typeface="Arial Narrow" pitchFamily="34" charset="0"/>
            </a:endParaRPr>
          </a:p>
        </p:txBody>
      </p:sp>
      <p:sp>
        <p:nvSpPr>
          <p:cNvPr id="12292" name="Text Box 5"/>
          <p:cNvSpPr txBox="1">
            <a:spLocks noChangeArrowheads="1"/>
          </p:cNvSpPr>
          <p:nvPr/>
        </p:nvSpPr>
        <p:spPr bwMode="auto">
          <a:xfrm>
            <a:off x="6158548" y="9190039"/>
            <a:ext cx="486030" cy="390876"/>
          </a:xfrm>
          <a:prstGeom prst="rect">
            <a:avLst/>
          </a:prstGeom>
          <a:noFill/>
          <a:ln w="9525">
            <a:noFill/>
            <a:miter lim="800000"/>
            <a:headEnd/>
            <a:tailEnd/>
          </a:ln>
        </p:spPr>
        <p:txBody>
          <a:bodyPr wrap="none" lIns="128016" tIns="64008" rIns="128016" bIns="64008">
            <a:spAutoFit/>
          </a:bodyPr>
          <a:lstStyle/>
          <a:p>
            <a:pPr algn="l"/>
            <a:r>
              <a:rPr lang="fr-FR" sz="1700" dirty="0"/>
              <a:t>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EE12371-6AF1-4E28-847E-AF00AA7A5C5B}" type="slidenum">
              <a:rPr lang="fr-FR" smtClean="0"/>
              <a:pPr>
                <a:defRPr/>
              </a:pPr>
              <a:t>14</a:t>
            </a:fld>
            <a:endParaRPr lang="fr-FR"/>
          </a:p>
        </p:txBody>
      </p:sp>
      <p:pic>
        <p:nvPicPr>
          <p:cNvPr id="2050" name="Picture 2"/>
          <p:cNvPicPr>
            <a:picLocks noChangeAspect="1" noChangeArrowheads="1"/>
          </p:cNvPicPr>
          <p:nvPr/>
        </p:nvPicPr>
        <p:blipFill>
          <a:blip r:embed="rId2" cstate="print"/>
          <a:srcRect l="8076" r="5520"/>
          <a:stretch>
            <a:fillRect/>
          </a:stretch>
        </p:blipFill>
        <p:spPr bwMode="auto">
          <a:xfrm>
            <a:off x="560240" y="347498"/>
            <a:ext cx="12241360" cy="9062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EE12371-6AF1-4E28-847E-AF00AA7A5C5B}" type="slidenum">
              <a:rPr lang="fr-FR" smtClean="0"/>
              <a:pPr>
                <a:defRPr/>
              </a:pPr>
              <a:t>15</a:t>
            </a:fld>
            <a:endParaRPr lang="fr-FR"/>
          </a:p>
        </p:txBody>
      </p:sp>
      <p:pic>
        <p:nvPicPr>
          <p:cNvPr id="3074" name="Picture 2"/>
          <p:cNvPicPr>
            <a:picLocks noChangeAspect="1" noChangeArrowheads="1"/>
          </p:cNvPicPr>
          <p:nvPr/>
        </p:nvPicPr>
        <p:blipFill>
          <a:blip r:embed="rId2" cstate="print"/>
          <a:srcRect/>
          <a:stretch>
            <a:fillRect/>
          </a:stretch>
        </p:blipFill>
        <p:spPr bwMode="auto">
          <a:xfrm>
            <a:off x="1343951" y="0"/>
            <a:ext cx="11457650" cy="960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EE12371-6AF1-4E28-847E-AF00AA7A5C5B}" type="slidenum">
              <a:rPr lang="fr-FR" smtClean="0"/>
              <a:pPr>
                <a:defRPr/>
              </a:pPr>
              <a:t>16</a:t>
            </a:fld>
            <a:endParaRPr lang="fr-FR"/>
          </a:p>
        </p:txBody>
      </p:sp>
      <p:pic>
        <p:nvPicPr>
          <p:cNvPr id="3" name="Picture 2"/>
          <p:cNvPicPr>
            <a:picLocks noChangeAspect="1" noChangeArrowheads="1"/>
          </p:cNvPicPr>
          <p:nvPr/>
        </p:nvPicPr>
        <p:blipFill>
          <a:blip r:embed="rId2" cstate="print"/>
          <a:srcRect l="13821" t="9443" r="17236" b="9505"/>
          <a:stretch>
            <a:fillRect/>
          </a:stretch>
        </p:blipFill>
        <p:spPr bwMode="auto">
          <a:xfrm>
            <a:off x="391886" y="139351"/>
            <a:ext cx="12073283" cy="9492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LOGO TOPOS couls"/>
          <p:cNvPicPr>
            <a:picLocks noChangeAspect="1" noChangeArrowheads="1"/>
          </p:cNvPicPr>
          <p:nvPr/>
        </p:nvPicPr>
        <p:blipFill>
          <a:blip r:embed="rId3" cstate="print"/>
          <a:srcRect/>
          <a:stretch>
            <a:fillRect/>
          </a:stretch>
        </p:blipFill>
        <p:spPr bwMode="auto">
          <a:xfrm>
            <a:off x="3564891" y="1486853"/>
            <a:ext cx="5671820" cy="1760220"/>
          </a:xfrm>
          <a:prstGeom prst="rect">
            <a:avLst/>
          </a:prstGeom>
          <a:noFill/>
          <a:ln w="9525">
            <a:noFill/>
            <a:miter lim="800000"/>
            <a:headEnd/>
            <a:tailEnd/>
          </a:ln>
        </p:spPr>
      </p:pic>
      <p:sp>
        <p:nvSpPr>
          <p:cNvPr id="36867" name="Titre 4"/>
          <p:cNvSpPr>
            <a:spLocks/>
          </p:cNvSpPr>
          <p:nvPr/>
        </p:nvSpPr>
        <p:spPr bwMode="auto">
          <a:xfrm>
            <a:off x="1137920" y="3531553"/>
            <a:ext cx="10881360" cy="1511300"/>
          </a:xfrm>
          <a:prstGeom prst="rect">
            <a:avLst/>
          </a:prstGeom>
          <a:noFill/>
          <a:ln w="9525">
            <a:noFill/>
            <a:miter lim="800000"/>
            <a:headEnd/>
            <a:tailEnd/>
          </a:ln>
        </p:spPr>
        <p:txBody>
          <a:bodyPr lIns="128016" tIns="64008" rIns="128016" bIns="64008" anchor="ctr"/>
          <a:lstStyle/>
          <a:p>
            <a:pPr eaLnBrk="0" hangingPunct="0"/>
            <a:r>
              <a:rPr lang="fr-FR" sz="4200" dirty="0">
                <a:solidFill>
                  <a:schemeClr val="tx2"/>
                </a:solidFill>
                <a:latin typeface="Arial Narrow" pitchFamily="34" charset="0"/>
              </a:rPr>
              <a:t>Vous remercie de votre attention</a:t>
            </a:r>
          </a:p>
        </p:txBody>
      </p:sp>
      <p:sp>
        <p:nvSpPr>
          <p:cNvPr id="36868" name="Titre 4"/>
          <p:cNvSpPr>
            <a:spLocks/>
          </p:cNvSpPr>
          <p:nvPr/>
        </p:nvSpPr>
        <p:spPr bwMode="auto">
          <a:xfrm>
            <a:off x="940119" y="5707381"/>
            <a:ext cx="10881360" cy="2058035"/>
          </a:xfrm>
          <a:prstGeom prst="rect">
            <a:avLst/>
          </a:prstGeom>
          <a:noFill/>
          <a:ln w="9525">
            <a:noFill/>
            <a:miter lim="800000"/>
            <a:headEnd/>
            <a:tailEnd/>
          </a:ln>
        </p:spPr>
        <p:txBody>
          <a:bodyPr lIns="128016" tIns="64008" rIns="128016" bIns="64008" anchor="ctr"/>
          <a:lstStyle/>
          <a:p>
            <a:pPr eaLnBrk="0" hangingPunct="0"/>
            <a:r>
              <a:rPr lang="fr-FR" sz="6200" dirty="0">
                <a:solidFill>
                  <a:srgbClr val="003399"/>
                </a:solidFill>
                <a:latin typeface="Arial Narrow" pitchFamily="34" charset="0"/>
              </a:rPr>
              <a:t>Questions / débat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4"/>
          <p:cNvSpPr>
            <a:spLocks/>
          </p:cNvSpPr>
          <p:nvPr/>
        </p:nvSpPr>
        <p:spPr bwMode="auto">
          <a:xfrm>
            <a:off x="940119" y="1600201"/>
            <a:ext cx="10881360" cy="6600825"/>
          </a:xfrm>
          <a:prstGeom prst="rect">
            <a:avLst/>
          </a:prstGeom>
          <a:noFill/>
          <a:ln w="9525">
            <a:noFill/>
            <a:miter lim="800000"/>
            <a:headEnd/>
            <a:tailEnd/>
          </a:ln>
        </p:spPr>
        <p:txBody>
          <a:bodyPr lIns="128016" tIns="64008" rIns="128016" bIns="64008" anchor="ctr"/>
          <a:lstStyle/>
          <a:p>
            <a:pPr algn="l" eaLnBrk="0" hangingPunct="0">
              <a:lnSpc>
                <a:spcPct val="150000"/>
              </a:lnSpc>
            </a:pPr>
            <a:r>
              <a:rPr lang="fr-FR" sz="3400" dirty="0">
                <a:solidFill>
                  <a:srgbClr val="003399"/>
                </a:solidFill>
                <a:latin typeface="Arial Narrow" pitchFamily="34" charset="0"/>
              </a:rPr>
              <a:t>1. Rappel synthétique sur le PLU (contenu et procédure)</a:t>
            </a:r>
          </a:p>
          <a:p>
            <a:pPr algn="l" eaLnBrk="0" hangingPunct="0">
              <a:lnSpc>
                <a:spcPct val="150000"/>
              </a:lnSpc>
            </a:pPr>
            <a:r>
              <a:rPr lang="fr-FR" sz="3400" dirty="0">
                <a:solidFill>
                  <a:srgbClr val="003399"/>
                </a:solidFill>
                <a:latin typeface="Arial Narrow" pitchFamily="34" charset="0"/>
              </a:rPr>
              <a:t>2. </a:t>
            </a:r>
            <a:r>
              <a:rPr lang="fr-FR" sz="3400" dirty="0" smtClean="0">
                <a:solidFill>
                  <a:srgbClr val="003399"/>
                </a:solidFill>
                <a:latin typeface="Arial Narrow" pitchFamily="34" charset="0"/>
              </a:rPr>
              <a:t>Zonage</a:t>
            </a:r>
            <a:endParaRPr lang="fr-FR" sz="3400" dirty="0">
              <a:solidFill>
                <a:srgbClr val="003399"/>
              </a:solidFill>
              <a:latin typeface="Arial Narrow" pitchFamily="34" charset="0"/>
            </a:endParaRPr>
          </a:p>
          <a:p>
            <a:pPr algn="l" eaLnBrk="0" hangingPunct="0">
              <a:lnSpc>
                <a:spcPct val="150000"/>
              </a:lnSpc>
            </a:pPr>
            <a:r>
              <a:rPr lang="fr-FR" sz="3400" dirty="0">
                <a:solidFill>
                  <a:srgbClr val="003399"/>
                </a:solidFill>
                <a:latin typeface="Arial Narrow" pitchFamily="34" charset="0"/>
              </a:rPr>
              <a:t>3</a:t>
            </a:r>
            <a:r>
              <a:rPr lang="fr-FR" sz="3400" dirty="0" smtClean="0">
                <a:solidFill>
                  <a:srgbClr val="003399"/>
                </a:solidFill>
                <a:latin typeface="Arial Narrow" pitchFamily="34" charset="0"/>
              </a:rPr>
              <a:t>. </a:t>
            </a:r>
            <a:r>
              <a:rPr lang="fr-FR" sz="3400" dirty="0">
                <a:solidFill>
                  <a:srgbClr val="003399"/>
                </a:solidFill>
                <a:latin typeface="Arial Narrow" pitchFamily="34" charset="0"/>
              </a:rPr>
              <a:t>Questions / débat</a:t>
            </a:r>
          </a:p>
        </p:txBody>
      </p:sp>
      <p:sp>
        <p:nvSpPr>
          <p:cNvPr id="4" name="Titre 4"/>
          <p:cNvSpPr txBox="1">
            <a:spLocks/>
          </p:cNvSpPr>
          <p:nvPr/>
        </p:nvSpPr>
        <p:spPr bwMode="auto">
          <a:xfrm>
            <a:off x="515620" y="-373380"/>
            <a:ext cx="10881360" cy="1511300"/>
          </a:xfrm>
          <a:prstGeom prst="rect">
            <a:avLst/>
          </a:prstGeom>
          <a:noFill/>
          <a:ln w="9525">
            <a:noFill/>
            <a:miter lim="800000"/>
            <a:headEnd/>
            <a:tailEnd/>
          </a:ln>
        </p:spPr>
        <p:txBody>
          <a:bodyPr lIns="128016" tIns="64008" rIns="128016" bIns="64008" anchor="ctr"/>
          <a:lstStyle/>
          <a:p>
            <a:pPr algn="l" eaLnBrk="0" hangingPunct="0">
              <a:defRPr/>
            </a:pPr>
            <a:r>
              <a:rPr lang="fr-FR" sz="4200" kern="0" dirty="0">
                <a:solidFill>
                  <a:schemeClr val="tx2"/>
                </a:solidFill>
                <a:latin typeface="Arial Narrow" pitchFamily="34" charset="0"/>
                <a:ea typeface="+mj-ea"/>
                <a:cs typeface="+mj-cs"/>
              </a:rPr>
              <a:t>SOMMAIRE</a:t>
            </a:r>
          </a:p>
        </p:txBody>
      </p:sp>
      <p:sp>
        <p:nvSpPr>
          <p:cNvPr id="3076"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4"/>
          <p:cNvSpPr>
            <a:spLocks/>
          </p:cNvSpPr>
          <p:nvPr/>
        </p:nvSpPr>
        <p:spPr bwMode="auto">
          <a:xfrm>
            <a:off x="940119" y="4036061"/>
            <a:ext cx="10881360" cy="2058035"/>
          </a:xfrm>
          <a:prstGeom prst="rect">
            <a:avLst/>
          </a:prstGeom>
          <a:noFill/>
          <a:ln w="9525">
            <a:noFill/>
            <a:miter lim="800000"/>
            <a:headEnd/>
            <a:tailEnd/>
          </a:ln>
        </p:spPr>
        <p:txBody>
          <a:bodyPr lIns="128016" tIns="64008" rIns="128016" bIns="64008" anchor="ctr"/>
          <a:lstStyle/>
          <a:p>
            <a:pPr eaLnBrk="0" hangingPunct="0"/>
            <a:r>
              <a:rPr lang="fr-FR" sz="6200" dirty="0">
                <a:solidFill>
                  <a:srgbClr val="003399"/>
                </a:solidFill>
                <a:latin typeface="Arial Narrow" pitchFamily="34" charset="0"/>
              </a:rPr>
              <a:t>Rappel synthétique sur le PLU (contenu et procédure)</a:t>
            </a:r>
          </a:p>
        </p:txBody>
      </p:sp>
      <p:sp>
        <p:nvSpPr>
          <p:cNvPr id="4099"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46735" y="2800351"/>
            <a:ext cx="12154853" cy="3600758"/>
          </a:xfrm>
          <a:prstGeom prst="rect">
            <a:avLst/>
          </a:prstGeom>
          <a:noFill/>
          <a:ln w="9525">
            <a:noFill/>
            <a:miter lim="800000"/>
            <a:headEnd/>
            <a:tailEnd/>
          </a:ln>
        </p:spPr>
        <p:txBody>
          <a:bodyPr lIns="146002" tIns="73002" rIns="146002" bIns="73002">
            <a:spAutoFit/>
          </a:bodyPr>
          <a:lstStyle/>
          <a:p>
            <a:pPr>
              <a:lnSpc>
                <a:spcPct val="140000"/>
              </a:lnSpc>
              <a:spcBef>
                <a:spcPct val="50000"/>
              </a:spcBef>
            </a:pPr>
            <a:r>
              <a:rPr lang="fr-FR" sz="2800" b="1" i="1" dirty="0">
                <a:latin typeface="Arial Narrow" pitchFamily="34" charset="0"/>
              </a:rPr>
              <a:t>L’élaboration d’un PLU a pour objectif principal d’envisager le développement cohérent de la commune à moyen et long terme dans un souci d’intérêt général.</a:t>
            </a:r>
          </a:p>
          <a:p>
            <a:pPr>
              <a:lnSpc>
                <a:spcPct val="140000"/>
              </a:lnSpc>
              <a:spcBef>
                <a:spcPct val="50000"/>
              </a:spcBef>
            </a:pPr>
            <a:endParaRPr lang="fr-FR" sz="2800" b="1" i="1" dirty="0">
              <a:latin typeface="Arial Narrow" pitchFamily="34" charset="0"/>
            </a:endParaRPr>
          </a:p>
          <a:p>
            <a:pPr>
              <a:lnSpc>
                <a:spcPct val="140000"/>
              </a:lnSpc>
              <a:spcBef>
                <a:spcPct val="50000"/>
              </a:spcBef>
            </a:pPr>
            <a:r>
              <a:rPr lang="fr-FR" sz="2800" b="1" i="1" dirty="0">
                <a:latin typeface="Arial Narrow" pitchFamily="34" charset="0"/>
              </a:rPr>
              <a:t>L’intérêt général correspond à une recherche de cohérence du territoire dans son ensemble et non pas à une combinaison d’intérêts privés.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4"/>
          <p:cNvSpPr>
            <a:spLocks/>
          </p:cNvSpPr>
          <p:nvPr/>
        </p:nvSpPr>
        <p:spPr bwMode="auto">
          <a:xfrm>
            <a:off x="515620" y="-373380"/>
            <a:ext cx="10881360" cy="1511300"/>
          </a:xfrm>
          <a:prstGeom prst="rect">
            <a:avLst/>
          </a:prstGeom>
          <a:noFill/>
          <a:ln w="9525">
            <a:noFill/>
            <a:miter lim="800000"/>
            <a:headEnd/>
            <a:tailEnd/>
          </a:ln>
        </p:spPr>
        <p:txBody>
          <a:bodyPr lIns="128016" tIns="64008" rIns="128016" bIns="64008" anchor="ctr"/>
          <a:lstStyle/>
          <a:p>
            <a:pPr algn="l" eaLnBrk="0" hangingPunct="0"/>
            <a:r>
              <a:rPr lang="fr-FR" sz="4200" dirty="0">
                <a:solidFill>
                  <a:schemeClr val="tx2"/>
                </a:solidFill>
                <a:latin typeface="Arial Narrow" pitchFamily="34" charset="0"/>
              </a:rPr>
              <a:t>La procédure</a:t>
            </a:r>
          </a:p>
        </p:txBody>
      </p:sp>
      <p:sp>
        <p:nvSpPr>
          <p:cNvPr id="6147" name="Oval 4"/>
          <p:cNvSpPr>
            <a:spLocks noChangeArrowheads="1"/>
          </p:cNvSpPr>
          <p:nvPr/>
        </p:nvSpPr>
        <p:spPr bwMode="auto">
          <a:xfrm>
            <a:off x="153355" y="1497966"/>
            <a:ext cx="3000375" cy="1909128"/>
          </a:xfrm>
          <a:prstGeom prst="ellipse">
            <a:avLst/>
          </a:prstGeom>
          <a:solidFill>
            <a:srgbClr val="CCFFFF"/>
          </a:solidFill>
          <a:ln w="9525">
            <a:solidFill>
              <a:srgbClr val="CCFFFF"/>
            </a:solidFill>
            <a:round/>
            <a:headEnd/>
            <a:tailEnd/>
          </a:ln>
        </p:spPr>
        <p:txBody>
          <a:bodyPr wrap="none" lIns="128016" tIns="64008" rIns="128016" bIns="64008" anchor="ctr"/>
          <a:lstStyle/>
          <a:p>
            <a:endParaRPr lang="fr-FR" sz="1500" dirty="0">
              <a:latin typeface="Arial Narrow" pitchFamily="34" charset="0"/>
            </a:endParaRPr>
          </a:p>
        </p:txBody>
      </p:sp>
      <p:sp>
        <p:nvSpPr>
          <p:cNvPr id="6148" name="Text Box 5"/>
          <p:cNvSpPr txBox="1">
            <a:spLocks noChangeArrowheads="1"/>
          </p:cNvSpPr>
          <p:nvPr/>
        </p:nvSpPr>
        <p:spPr bwMode="auto">
          <a:xfrm>
            <a:off x="268924" y="1762444"/>
            <a:ext cx="2769235" cy="1308820"/>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latin typeface="Arial Narrow" pitchFamily="34" charset="0"/>
              </a:rPr>
              <a:t>Délibération du Conseil :</a:t>
            </a:r>
          </a:p>
          <a:p>
            <a:pPr>
              <a:spcBef>
                <a:spcPct val="50000"/>
              </a:spcBef>
              <a:buFontTx/>
              <a:buChar char="•"/>
            </a:pPr>
            <a:r>
              <a:rPr lang="fr-FR" sz="1500" b="1" dirty="0">
                <a:latin typeface="Arial Narrow" pitchFamily="34" charset="0"/>
              </a:rPr>
              <a:t>Prescrivant l’élaboration du PLU</a:t>
            </a:r>
          </a:p>
          <a:p>
            <a:pPr>
              <a:spcBef>
                <a:spcPct val="50000"/>
              </a:spcBef>
              <a:buFontTx/>
              <a:buChar char="•"/>
            </a:pPr>
            <a:r>
              <a:rPr lang="fr-FR" sz="1500" b="1" dirty="0">
                <a:latin typeface="Arial Narrow" pitchFamily="34" charset="0"/>
              </a:rPr>
              <a:t>Fixant les modalités de la concertation</a:t>
            </a:r>
          </a:p>
        </p:txBody>
      </p:sp>
      <p:sp>
        <p:nvSpPr>
          <p:cNvPr id="6149" name="Oval 7"/>
          <p:cNvSpPr>
            <a:spLocks noChangeArrowheads="1"/>
          </p:cNvSpPr>
          <p:nvPr/>
        </p:nvSpPr>
        <p:spPr bwMode="auto">
          <a:xfrm>
            <a:off x="7725411" y="2000251"/>
            <a:ext cx="3347085" cy="1004570"/>
          </a:xfrm>
          <a:prstGeom prst="ellipse">
            <a:avLst/>
          </a:prstGeom>
          <a:noFill/>
          <a:ln w="9525">
            <a:solidFill>
              <a:srgbClr val="6600FF"/>
            </a:solidFill>
            <a:round/>
            <a:headEnd/>
            <a:tailEnd/>
          </a:ln>
        </p:spPr>
        <p:txBody>
          <a:bodyPr wrap="none" lIns="128016" tIns="64008" rIns="128016" bIns="64008" anchor="ctr"/>
          <a:lstStyle/>
          <a:p>
            <a:endParaRPr lang="fr-FR" sz="1500" dirty="0">
              <a:latin typeface="Arial Narrow" pitchFamily="34" charset="0"/>
            </a:endParaRPr>
          </a:p>
        </p:txBody>
      </p:sp>
      <p:sp>
        <p:nvSpPr>
          <p:cNvPr id="6150" name="Text Box 8"/>
          <p:cNvSpPr txBox="1">
            <a:spLocks noChangeArrowheads="1"/>
          </p:cNvSpPr>
          <p:nvPr/>
        </p:nvSpPr>
        <p:spPr bwMode="auto">
          <a:xfrm>
            <a:off x="8036561" y="2202499"/>
            <a:ext cx="2769235" cy="590931"/>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latin typeface="Arial Narrow" pitchFamily="34" charset="0"/>
              </a:rPr>
              <a:t>La Commune  transmet pour avis le projet de PLU aux PPA</a:t>
            </a:r>
          </a:p>
        </p:txBody>
      </p:sp>
      <p:sp>
        <p:nvSpPr>
          <p:cNvPr id="6151" name="Oval 10"/>
          <p:cNvSpPr>
            <a:spLocks noChangeArrowheads="1"/>
          </p:cNvSpPr>
          <p:nvPr/>
        </p:nvSpPr>
        <p:spPr bwMode="auto">
          <a:xfrm>
            <a:off x="3473768" y="1062356"/>
            <a:ext cx="2824797" cy="2102485"/>
          </a:xfrm>
          <a:prstGeom prst="ellipse">
            <a:avLst/>
          </a:prstGeom>
          <a:noFill/>
          <a:ln w="19050">
            <a:solidFill>
              <a:srgbClr val="6600FF"/>
            </a:solidFill>
            <a:round/>
            <a:headEnd/>
            <a:tailEnd/>
          </a:ln>
        </p:spPr>
        <p:txBody>
          <a:bodyPr wrap="none" lIns="128016" tIns="64008" rIns="128016" bIns="64008" anchor="ctr"/>
          <a:lstStyle/>
          <a:p>
            <a:endParaRPr lang="fr-FR" sz="1500" dirty="0">
              <a:latin typeface="Arial Narrow" pitchFamily="34" charset="0"/>
            </a:endParaRPr>
          </a:p>
        </p:txBody>
      </p:sp>
      <p:sp>
        <p:nvSpPr>
          <p:cNvPr id="6152" name="Text Box 11"/>
          <p:cNvSpPr txBox="1">
            <a:spLocks noChangeArrowheads="1"/>
          </p:cNvSpPr>
          <p:nvPr/>
        </p:nvSpPr>
        <p:spPr bwMode="auto">
          <a:xfrm>
            <a:off x="3518219" y="1524635"/>
            <a:ext cx="2769235" cy="1052596"/>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latin typeface="Arial Narrow" pitchFamily="34" charset="0"/>
              </a:rPr>
              <a:t>La Commune notifie cette délibération aux personnes publiques associées (État, Région, département…) PPA</a:t>
            </a:r>
          </a:p>
        </p:txBody>
      </p:sp>
      <p:sp>
        <p:nvSpPr>
          <p:cNvPr id="6153" name="Freeform 12"/>
          <p:cNvSpPr>
            <a:spLocks/>
          </p:cNvSpPr>
          <p:nvPr/>
        </p:nvSpPr>
        <p:spPr bwMode="auto">
          <a:xfrm>
            <a:off x="2835911" y="1013460"/>
            <a:ext cx="1135699" cy="348933"/>
          </a:xfrm>
          <a:custGeom>
            <a:avLst/>
            <a:gdLst>
              <a:gd name="T0" fmla="*/ 0 w 512"/>
              <a:gd name="T1" fmla="*/ 2147483647 h 124"/>
              <a:gd name="T2" fmla="*/ 2147483647 w 512"/>
              <a:gd name="T3" fmla="*/ 2147483647 h 124"/>
              <a:gd name="T4" fmla="*/ 2147483647 w 512"/>
              <a:gd name="T5" fmla="*/ 2147483647 h 124"/>
              <a:gd name="T6" fmla="*/ 0 60000 65536"/>
              <a:gd name="T7" fmla="*/ 0 60000 65536"/>
              <a:gd name="T8" fmla="*/ 0 60000 65536"/>
              <a:gd name="T9" fmla="*/ 0 w 512"/>
              <a:gd name="T10" fmla="*/ 0 h 124"/>
              <a:gd name="T11" fmla="*/ 512 w 512"/>
              <a:gd name="T12" fmla="*/ 124 h 124"/>
            </a:gdLst>
            <a:ahLst/>
            <a:cxnLst>
              <a:cxn ang="T6">
                <a:pos x="T0" y="T1"/>
              </a:cxn>
              <a:cxn ang="T7">
                <a:pos x="T2" y="T3"/>
              </a:cxn>
              <a:cxn ang="T8">
                <a:pos x="T4" y="T5"/>
              </a:cxn>
            </a:cxnLst>
            <a:rect l="T9" t="T10" r="T11" b="T12"/>
            <a:pathLst>
              <a:path w="512" h="124">
                <a:moveTo>
                  <a:pt x="0" y="124"/>
                </a:moveTo>
                <a:cubicBezTo>
                  <a:pt x="37" y="106"/>
                  <a:pt x="146" y="10"/>
                  <a:pt x="231" y="5"/>
                </a:cubicBezTo>
                <a:cubicBezTo>
                  <a:pt x="316" y="0"/>
                  <a:pt x="453" y="74"/>
                  <a:pt x="512" y="92"/>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54" name="Rectangle 14"/>
          <p:cNvSpPr>
            <a:spLocks noChangeArrowheads="1"/>
          </p:cNvSpPr>
          <p:nvPr/>
        </p:nvSpPr>
        <p:spPr bwMode="auto">
          <a:xfrm>
            <a:off x="457836" y="4276091"/>
            <a:ext cx="2422525" cy="1204595"/>
          </a:xfrm>
          <a:prstGeom prst="rect">
            <a:avLst/>
          </a:prstGeom>
          <a:solidFill>
            <a:srgbClr val="99CCFF"/>
          </a:solidFill>
          <a:ln w="9525">
            <a:solidFill>
              <a:srgbClr val="000080"/>
            </a:solidFill>
            <a:miter lim="800000"/>
            <a:headEnd/>
            <a:tailEnd/>
          </a:ln>
        </p:spPr>
        <p:txBody>
          <a:bodyPr wrap="none" lIns="128016" tIns="64008" rIns="128016" bIns="64008" anchor="ctr"/>
          <a:lstStyle/>
          <a:p>
            <a:endParaRPr lang="fr-FR" sz="1500" dirty="0">
              <a:latin typeface="Arial Narrow" pitchFamily="34" charset="0"/>
            </a:endParaRPr>
          </a:p>
        </p:txBody>
      </p:sp>
      <p:sp>
        <p:nvSpPr>
          <p:cNvPr id="24" name="Text Box 15"/>
          <p:cNvSpPr txBox="1">
            <a:spLocks noChangeArrowheads="1"/>
          </p:cNvSpPr>
          <p:nvPr/>
        </p:nvSpPr>
        <p:spPr bwMode="auto">
          <a:xfrm>
            <a:off x="669086" y="4331654"/>
            <a:ext cx="1506630" cy="1052596"/>
          </a:xfrm>
          <a:prstGeom prst="rect">
            <a:avLst/>
          </a:prstGeom>
          <a:noFill/>
          <a:ln w="9525">
            <a:noFill/>
            <a:miter lim="800000"/>
            <a:headEnd/>
            <a:tailEnd/>
          </a:ln>
          <a:effectLst/>
        </p:spPr>
        <p:txBody>
          <a:bodyPr wrap="none" lIns="128016" tIns="64008" rIns="128016" bIns="64008">
            <a:spAutoFit/>
          </a:bodyPr>
          <a:lstStyle/>
          <a:p>
            <a:pPr>
              <a:defRPr/>
            </a:pPr>
            <a:r>
              <a:rPr lang="fr-FR" sz="1500" b="1" dirty="0">
                <a:solidFill>
                  <a:srgbClr val="003399"/>
                </a:solidFill>
                <a:effectLst>
                  <a:outerShdw blurRad="38100" dist="38100" dir="2700000" algn="tl">
                    <a:srgbClr val="000000"/>
                  </a:outerShdw>
                </a:effectLst>
                <a:latin typeface="Arial Narrow" pitchFamily="34" charset="0"/>
              </a:rPr>
              <a:t>ETUDES </a:t>
            </a:r>
          </a:p>
          <a:p>
            <a:pPr>
              <a:defRPr/>
            </a:pPr>
            <a:r>
              <a:rPr lang="fr-FR" sz="1500" b="1" dirty="0">
                <a:solidFill>
                  <a:srgbClr val="003399"/>
                </a:solidFill>
                <a:effectLst>
                  <a:outerShdw blurRad="38100" dist="38100" dir="2700000" algn="tl">
                    <a:srgbClr val="000000"/>
                  </a:outerShdw>
                </a:effectLst>
                <a:latin typeface="Arial Narrow" pitchFamily="34" charset="0"/>
              </a:rPr>
              <a:t>ASSOCIATION</a:t>
            </a:r>
          </a:p>
          <a:p>
            <a:pPr>
              <a:defRPr/>
            </a:pPr>
            <a:r>
              <a:rPr lang="fr-FR" sz="1500" b="1" dirty="0">
                <a:solidFill>
                  <a:srgbClr val="003399"/>
                </a:solidFill>
                <a:effectLst>
                  <a:outerShdw blurRad="38100" dist="38100" dir="2700000" algn="tl">
                    <a:srgbClr val="000000"/>
                  </a:outerShdw>
                </a:effectLst>
                <a:latin typeface="Arial Narrow" pitchFamily="34" charset="0"/>
              </a:rPr>
              <a:t>CONCERTATION</a:t>
            </a:r>
          </a:p>
          <a:p>
            <a:pPr>
              <a:defRPr/>
            </a:pPr>
            <a:r>
              <a:rPr lang="fr-FR" sz="1500" dirty="0">
                <a:latin typeface="Arial Narrow" pitchFamily="34" charset="0"/>
              </a:rPr>
              <a:t>(Plusieurs mois)</a:t>
            </a:r>
          </a:p>
        </p:txBody>
      </p:sp>
      <p:sp>
        <p:nvSpPr>
          <p:cNvPr id="6156" name="Freeform 16"/>
          <p:cNvSpPr>
            <a:spLocks/>
          </p:cNvSpPr>
          <p:nvPr/>
        </p:nvSpPr>
        <p:spPr bwMode="auto">
          <a:xfrm>
            <a:off x="2346960" y="3058159"/>
            <a:ext cx="1633539" cy="1051244"/>
          </a:xfrm>
          <a:custGeom>
            <a:avLst/>
            <a:gdLst>
              <a:gd name="T0" fmla="*/ 2147483647 w 608"/>
              <a:gd name="T1" fmla="*/ 0 h 308"/>
              <a:gd name="T2" fmla="*/ 2147483647 w 608"/>
              <a:gd name="T3" fmla="*/ 2147483647 h 308"/>
              <a:gd name="T4" fmla="*/ 0 w 608"/>
              <a:gd name="T5" fmla="*/ 2147483647 h 308"/>
              <a:gd name="T6" fmla="*/ 0 60000 65536"/>
              <a:gd name="T7" fmla="*/ 0 60000 65536"/>
              <a:gd name="T8" fmla="*/ 0 60000 65536"/>
              <a:gd name="T9" fmla="*/ 0 w 608"/>
              <a:gd name="T10" fmla="*/ 0 h 308"/>
              <a:gd name="T11" fmla="*/ 608 w 608"/>
              <a:gd name="T12" fmla="*/ 308 h 308"/>
            </a:gdLst>
            <a:ahLst/>
            <a:cxnLst>
              <a:cxn ang="T6">
                <a:pos x="T0" y="T1"/>
              </a:cxn>
              <a:cxn ang="T7">
                <a:pos x="T2" y="T3"/>
              </a:cxn>
              <a:cxn ang="T8">
                <a:pos x="T4" y="T5"/>
              </a:cxn>
            </a:cxnLst>
            <a:rect l="T9" t="T10" r="T11" b="T12"/>
            <a:pathLst>
              <a:path w="608" h="308">
                <a:moveTo>
                  <a:pt x="608" y="0"/>
                </a:moveTo>
                <a:cubicBezTo>
                  <a:pt x="563" y="20"/>
                  <a:pt x="432" y="72"/>
                  <a:pt x="331" y="123"/>
                </a:cubicBezTo>
                <a:cubicBezTo>
                  <a:pt x="230" y="174"/>
                  <a:pt x="69" y="269"/>
                  <a:pt x="0" y="308"/>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57" name="Oval 18"/>
          <p:cNvSpPr>
            <a:spLocks noChangeArrowheads="1"/>
          </p:cNvSpPr>
          <p:nvPr/>
        </p:nvSpPr>
        <p:spPr bwMode="auto">
          <a:xfrm>
            <a:off x="7823200" y="7898765"/>
            <a:ext cx="3347085" cy="802323"/>
          </a:xfrm>
          <a:prstGeom prst="ellipse">
            <a:avLst/>
          </a:prstGeom>
          <a:solidFill>
            <a:srgbClr val="CCFFFF"/>
          </a:solidFill>
          <a:ln w="9525">
            <a:noFill/>
            <a:round/>
            <a:headEnd/>
            <a:tailEnd/>
          </a:ln>
        </p:spPr>
        <p:txBody>
          <a:bodyPr wrap="none" lIns="128016" tIns="64008" rIns="128016" bIns="64008" anchor="ctr"/>
          <a:lstStyle/>
          <a:p>
            <a:endParaRPr lang="fr-FR" sz="1500" dirty="0">
              <a:latin typeface="Arial Narrow" pitchFamily="34" charset="0"/>
            </a:endParaRPr>
          </a:p>
        </p:txBody>
      </p:sp>
      <p:sp>
        <p:nvSpPr>
          <p:cNvPr id="6158" name="Text Box 19"/>
          <p:cNvSpPr txBox="1">
            <a:spLocks noChangeArrowheads="1"/>
          </p:cNvSpPr>
          <p:nvPr/>
        </p:nvSpPr>
        <p:spPr bwMode="auto">
          <a:xfrm>
            <a:off x="8112125" y="8038784"/>
            <a:ext cx="2769235" cy="360099"/>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solidFill>
                  <a:schemeClr val="accent2"/>
                </a:solidFill>
                <a:latin typeface="Arial Narrow" pitchFamily="34" charset="0"/>
              </a:rPr>
              <a:t>LE CONSEIL APPROUVE LE PLU</a:t>
            </a:r>
          </a:p>
        </p:txBody>
      </p:sp>
      <p:sp>
        <p:nvSpPr>
          <p:cNvPr id="6159" name="Freeform 20"/>
          <p:cNvSpPr>
            <a:spLocks/>
          </p:cNvSpPr>
          <p:nvPr/>
        </p:nvSpPr>
        <p:spPr bwMode="auto">
          <a:xfrm>
            <a:off x="10007920" y="6118545"/>
            <a:ext cx="517841" cy="1780222"/>
          </a:xfrm>
          <a:custGeom>
            <a:avLst/>
            <a:gdLst>
              <a:gd name="T0" fmla="*/ 2147483647 w 291"/>
              <a:gd name="T1" fmla="*/ 0 h 1151"/>
              <a:gd name="T2" fmla="*/ 2147483647 w 291"/>
              <a:gd name="T3" fmla="*/ 2147483647 h 1151"/>
              <a:gd name="T4" fmla="*/ 0 w 291"/>
              <a:gd name="T5" fmla="*/ 2147483647 h 1151"/>
              <a:gd name="T6" fmla="*/ 0 60000 65536"/>
              <a:gd name="T7" fmla="*/ 0 60000 65536"/>
              <a:gd name="T8" fmla="*/ 0 60000 65536"/>
              <a:gd name="T9" fmla="*/ 0 w 291"/>
              <a:gd name="T10" fmla="*/ 0 h 1151"/>
              <a:gd name="T11" fmla="*/ 291 w 291"/>
              <a:gd name="T12" fmla="*/ 1151 h 1151"/>
            </a:gdLst>
            <a:ahLst/>
            <a:cxnLst>
              <a:cxn ang="T6">
                <a:pos x="T0" y="T1"/>
              </a:cxn>
              <a:cxn ang="T7">
                <a:pos x="T2" y="T3"/>
              </a:cxn>
              <a:cxn ang="T8">
                <a:pos x="T4" y="T5"/>
              </a:cxn>
            </a:cxnLst>
            <a:rect l="T9" t="T10" r="T11" b="T12"/>
            <a:pathLst>
              <a:path w="291" h="1151">
                <a:moveTo>
                  <a:pt x="291" y="0"/>
                </a:moveTo>
                <a:cubicBezTo>
                  <a:pt x="276" y="93"/>
                  <a:pt x="251" y="375"/>
                  <a:pt x="203" y="567"/>
                </a:cubicBezTo>
                <a:cubicBezTo>
                  <a:pt x="155" y="759"/>
                  <a:pt x="42" y="1029"/>
                  <a:pt x="0" y="1151"/>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60" name="Oval 22"/>
          <p:cNvSpPr>
            <a:spLocks noChangeArrowheads="1"/>
          </p:cNvSpPr>
          <p:nvPr/>
        </p:nvSpPr>
        <p:spPr bwMode="auto">
          <a:xfrm>
            <a:off x="3616010" y="3607119"/>
            <a:ext cx="3347085" cy="1406842"/>
          </a:xfrm>
          <a:prstGeom prst="ellipse">
            <a:avLst/>
          </a:prstGeom>
          <a:solidFill>
            <a:srgbClr val="CCFFFF"/>
          </a:solidFill>
          <a:ln w="9525">
            <a:solidFill>
              <a:srgbClr val="CCFFFF"/>
            </a:solidFill>
            <a:round/>
            <a:headEnd/>
            <a:tailEnd/>
          </a:ln>
        </p:spPr>
        <p:txBody>
          <a:bodyPr wrap="none" lIns="128016" tIns="64008" rIns="128016" bIns="64008" anchor="ctr"/>
          <a:lstStyle/>
          <a:p>
            <a:endParaRPr lang="fr-FR" sz="1500" dirty="0">
              <a:latin typeface="Arial Narrow" pitchFamily="34" charset="0"/>
            </a:endParaRPr>
          </a:p>
        </p:txBody>
      </p:sp>
      <p:sp>
        <p:nvSpPr>
          <p:cNvPr id="6161" name="Freeform 23"/>
          <p:cNvSpPr>
            <a:spLocks/>
          </p:cNvSpPr>
          <p:nvPr/>
        </p:nvSpPr>
        <p:spPr bwMode="auto">
          <a:xfrm>
            <a:off x="2847025" y="5031741"/>
            <a:ext cx="1975801" cy="842328"/>
          </a:xfrm>
          <a:custGeom>
            <a:avLst/>
            <a:gdLst>
              <a:gd name="T0" fmla="*/ 0 w 891"/>
              <a:gd name="T1" fmla="*/ 2147483647 h 403"/>
              <a:gd name="T2" fmla="*/ 2147483647 w 891"/>
              <a:gd name="T3" fmla="*/ 2147483647 h 403"/>
              <a:gd name="T4" fmla="*/ 2147483647 w 891"/>
              <a:gd name="T5" fmla="*/ 0 h 403"/>
              <a:gd name="T6" fmla="*/ 0 60000 65536"/>
              <a:gd name="T7" fmla="*/ 0 60000 65536"/>
              <a:gd name="T8" fmla="*/ 0 60000 65536"/>
              <a:gd name="T9" fmla="*/ 0 w 891"/>
              <a:gd name="T10" fmla="*/ 0 h 403"/>
              <a:gd name="T11" fmla="*/ 891 w 891"/>
              <a:gd name="T12" fmla="*/ 403 h 403"/>
            </a:gdLst>
            <a:ahLst/>
            <a:cxnLst>
              <a:cxn ang="T6">
                <a:pos x="T0" y="T1"/>
              </a:cxn>
              <a:cxn ang="T7">
                <a:pos x="T2" y="T3"/>
              </a:cxn>
              <a:cxn ang="T8">
                <a:pos x="T4" y="T5"/>
              </a:cxn>
            </a:cxnLst>
            <a:rect l="T9" t="T10" r="T11" b="T12"/>
            <a:pathLst>
              <a:path w="891" h="403">
                <a:moveTo>
                  <a:pt x="0" y="20"/>
                </a:moveTo>
                <a:cubicBezTo>
                  <a:pt x="65" y="83"/>
                  <a:pt x="239" y="403"/>
                  <a:pt x="387" y="400"/>
                </a:cubicBezTo>
                <a:cubicBezTo>
                  <a:pt x="535" y="397"/>
                  <a:pt x="786" y="83"/>
                  <a:pt x="891" y="0"/>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62" name="Rectangle 24"/>
          <p:cNvSpPr>
            <a:spLocks noChangeArrowheads="1"/>
          </p:cNvSpPr>
          <p:nvPr/>
        </p:nvSpPr>
        <p:spPr bwMode="auto">
          <a:xfrm>
            <a:off x="3500439" y="3607118"/>
            <a:ext cx="3462655" cy="1283428"/>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solidFill>
                  <a:schemeClr val="accent2"/>
                </a:solidFill>
                <a:latin typeface="Arial Narrow" pitchFamily="34" charset="0"/>
              </a:rPr>
              <a:t>ARRET</a:t>
            </a:r>
          </a:p>
          <a:p>
            <a:pPr>
              <a:spcBef>
                <a:spcPct val="50000"/>
              </a:spcBef>
            </a:pPr>
            <a:r>
              <a:rPr lang="fr-FR" sz="1500" b="1" dirty="0">
                <a:solidFill>
                  <a:schemeClr val="accent2"/>
                </a:solidFill>
                <a:latin typeface="Arial Narrow" pitchFamily="34" charset="0"/>
              </a:rPr>
              <a:t>Bilan de la concertation et</a:t>
            </a:r>
          </a:p>
          <a:p>
            <a:pPr>
              <a:spcBef>
                <a:spcPct val="50000"/>
              </a:spcBef>
            </a:pPr>
            <a:r>
              <a:rPr lang="fr-FR" sz="1500" b="1" dirty="0">
                <a:solidFill>
                  <a:schemeClr val="accent2"/>
                </a:solidFill>
                <a:latin typeface="Arial Narrow" pitchFamily="34" charset="0"/>
              </a:rPr>
              <a:t>délibération du Conseil arrêtant le projet de PLU</a:t>
            </a:r>
          </a:p>
        </p:txBody>
      </p:sp>
      <p:sp>
        <p:nvSpPr>
          <p:cNvPr id="6163" name="Text Box 26"/>
          <p:cNvSpPr txBox="1">
            <a:spLocks noChangeArrowheads="1"/>
          </p:cNvSpPr>
          <p:nvPr/>
        </p:nvSpPr>
        <p:spPr bwMode="auto">
          <a:xfrm>
            <a:off x="10030144" y="3244851"/>
            <a:ext cx="2771457" cy="360099"/>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latin typeface="Arial Narrow" pitchFamily="34" charset="0"/>
              </a:rPr>
              <a:t>AVIS DES PPA</a:t>
            </a:r>
          </a:p>
        </p:txBody>
      </p:sp>
      <p:sp>
        <p:nvSpPr>
          <p:cNvPr id="6164" name="Rectangle 28"/>
          <p:cNvSpPr>
            <a:spLocks noChangeArrowheads="1"/>
          </p:cNvSpPr>
          <p:nvPr/>
        </p:nvSpPr>
        <p:spPr bwMode="auto">
          <a:xfrm>
            <a:off x="10679114" y="3204845"/>
            <a:ext cx="1846897" cy="402273"/>
          </a:xfrm>
          <a:prstGeom prst="rect">
            <a:avLst/>
          </a:prstGeom>
          <a:noFill/>
          <a:ln w="19050">
            <a:solidFill>
              <a:schemeClr val="tx1"/>
            </a:solidFill>
            <a:prstDash val="sysDot"/>
            <a:miter lim="800000"/>
            <a:headEnd/>
            <a:tailEnd/>
          </a:ln>
        </p:spPr>
        <p:txBody>
          <a:bodyPr wrap="none" lIns="128016" tIns="64008" rIns="128016" bIns="64008" anchor="ctr"/>
          <a:lstStyle/>
          <a:p>
            <a:endParaRPr lang="fr-FR" sz="1500" dirty="0">
              <a:latin typeface="Arial Narrow" pitchFamily="34" charset="0"/>
            </a:endParaRPr>
          </a:p>
        </p:txBody>
      </p:sp>
      <p:sp>
        <p:nvSpPr>
          <p:cNvPr id="6165" name="Freeform 29"/>
          <p:cNvSpPr>
            <a:spLocks/>
          </p:cNvSpPr>
          <p:nvPr/>
        </p:nvSpPr>
        <p:spPr bwMode="auto">
          <a:xfrm>
            <a:off x="11025824" y="2502535"/>
            <a:ext cx="615632" cy="668973"/>
          </a:xfrm>
          <a:custGeom>
            <a:avLst/>
            <a:gdLst>
              <a:gd name="T0" fmla="*/ 2147483647 w 277"/>
              <a:gd name="T1" fmla="*/ 2147483647 h 320"/>
              <a:gd name="T2" fmla="*/ 2147483647 w 277"/>
              <a:gd name="T3" fmla="*/ 2147483647 h 320"/>
              <a:gd name="T4" fmla="*/ 0 w 277"/>
              <a:gd name="T5" fmla="*/ 0 h 320"/>
              <a:gd name="T6" fmla="*/ 0 60000 65536"/>
              <a:gd name="T7" fmla="*/ 0 60000 65536"/>
              <a:gd name="T8" fmla="*/ 0 60000 65536"/>
              <a:gd name="T9" fmla="*/ 0 w 277"/>
              <a:gd name="T10" fmla="*/ 0 h 320"/>
              <a:gd name="T11" fmla="*/ 277 w 277"/>
              <a:gd name="T12" fmla="*/ 320 h 320"/>
            </a:gdLst>
            <a:ahLst/>
            <a:cxnLst>
              <a:cxn ang="T6">
                <a:pos x="T0" y="T1"/>
              </a:cxn>
              <a:cxn ang="T7">
                <a:pos x="T2" y="T3"/>
              </a:cxn>
              <a:cxn ang="T8">
                <a:pos x="T4" y="T5"/>
              </a:cxn>
            </a:cxnLst>
            <a:rect l="T9" t="T10" r="T11" b="T12"/>
            <a:pathLst>
              <a:path w="277" h="320">
                <a:moveTo>
                  <a:pt x="272" y="320"/>
                </a:moveTo>
                <a:cubicBezTo>
                  <a:pt x="265" y="283"/>
                  <a:pt x="277" y="149"/>
                  <a:pt x="232" y="96"/>
                </a:cubicBezTo>
                <a:cubicBezTo>
                  <a:pt x="187" y="43"/>
                  <a:pt x="48" y="20"/>
                  <a:pt x="0" y="0"/>
                </a:cubicBezTo>
              </a:path>
            </a:pathLst>
          </a:custGeom>
          <a:noFill/>
          <a:ln w="76200">
            <a:solidFill>
              <a:srgbClr val="333399"/>
            </a:solidFill>
            <a:round/>
            <a:headEnd type="triangle" w="med" len="med"/>
            <a:tailEnd/>
          </a:ln>
        </p:spPr>
        <p:txBody>
          <a:bodyPr lIns="128016" tIns="64008" rIns="128016" bIns="64008"/>
          <a:lstStyle/>
          <a:p>
            <a:endParaRPr lang="fr-FR" sz="1500" dirty="0">
              <a:latin typeface="Arial Narrow" pitchFamily="34" charset="0"/>
            </a:endParaRPr>
          </a:p>
        </p:txBody>
      </p:sp>
      <p:sp>
        <p:nvSpPr>
          <p:cNvPr id="6166" name="Freeform 31"/>
          <p:cNvSpPr>
            <a:spLocks/>
          </p:cNvSpPr>
          <p:nvPr/>
        </p:nvSpPr>
        <p:spPr bwMode="auto">
          <a:xfrm>
            <a:off x="5694046" y="2700338"/>
            <a:ext cx="2049145" cy="906780"/>
          </a:xfrm>
          <a:custGeom>
            <a:avLst/>
            <a:gdLst>
              <a:gd name="T0" fmla="*/ 0 w 876"/>
              <a:gd name="T1" fmla="*/ 2147483647 h 543"/>
              <a:gd name="T2" fmla="*/ 2147483647 w 876"/>
              <a:gd name="T3" fmla="*/ 2147483647 h 543"/>
              <a:gd name="T4" fmla="*/ 2147483647 w 876"/>
              <a:gd name="T5" fmla="*/ 0 h 543"/>
              <a:gd name="T6" fmla="*/ 0 60000 65536"/>
              <a:gd name="T7" fmla="*/ 0 60000 65536"/>
              <a:gd name="T8" fmla="*/ 0 60000 65536"/>
              <a:gd name="T9" fmla="*/ 0 w 876"/>
              <a:gd name="T10" fmla="*/ 0 h 543"/>
              <a:gd name="T11" fmla="*/ 876 w 876"/>
              <a:gd name="T12" fmla="*/ 543 h 543"/>
            </a:gdLst>
            <a:ahLst/>
            <a:cxnLst>
              <a:cxn ang="T6">
                <a:pos x="T0" y="T1"/>
              </a:cxn>
              <a:cxn ang="T7">
                <a:pos x="T2" y="T3"/>
              </a:cxn>
              <a:cxn ang="T8">
                <a:pos x="T4" y="T5"/>
              </a:cxn>
            </a:cxnLst>
            <a:rect l="T9" t="T10" r="T11" b="T12"/>
            <a:pathLst>
              <a:path w="876" h="543">
                <a:moveTo>
                  <a:pt x="0" y="543"/>
                </a:moveTo>
                <a:cubicBezTo>
                  <a:pt x="72" y="483"/>
                  <a:pt x="284" y="276"/>
                  <a:pt x="430" y="186"/>
                </a:cubicBezTo>
                <a:cubicBezTo>
                  <a:pt x="576" y="96"/>
                  <a:pt x="783" y="39"/>
                  <a:pt x="876" y="0"/>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67" name="Line 32"/>
          <p:cNvSpPr>
            <a:spLocks noChangeShapeType="1"/>
          </p:cNvSpPr>
          <p:nvPr/>
        </p:nvSpPr>
        <p:spPr bwMode="auto">
          <a:xfrm>
            <a:off x="7192011" y="1597978"/>
            <a:ext cx="0" cy="6427470"/>
          </a:xfrm>
          <a:prstGeom prst="line">
            <a:avLst/>
          </a:prstGeom>
          <a:noFill/>
          <a:ln w="57150">
            <a:solidFill>
              <a:schemeClr val="tx1"/>
            </a:solidFill>
            <a:prstDash val="dash"/>
            <a:round/>
            <a:headEnd/>
            <a:tailEnd/>
          </a:ln>
        </p:spPr>
        <p:txBody>
          <a:bodyPr lIns="128016" tIns="64008" rIns="128016" bIns="64008"/>
          <a:lstStyle/>
          <a:p>
            <a:endParaRPr lang="fr-FR"/>
          </a:p>
        </p:txBody>
      </p:sp>
      <p:sp>
        <p:nvSpPr>
          <p:cNvPr id="6168" name="Oval 34"/>
          <p:cNvSpPr>
            <a:spLocks noChangeArrowheads="1"/>
          </p:cNvSpPr>
          <p:nvPr/>
        </p:nvSpPr>
        <p:spPr bwMode="auto">
          <a:xfrm>
            <a:off x="153353" y="6078538"/>
            <a:ext cx="3349307" cy="1644650"/>
          </a:xfrm>
          <a:prstGeom prst="ellipse">
            <a:avLst/>
          </a:prstGeom>
          <a:solidFill>
            <a:srgbClr val="CCFFFF"/>
          </a:solidFill>
          <a:ln w="9525">
            <a:solidFill>
              <a:srgbClr val="CCFFFF"/>
            </a:solidFill>
            <a:round/>
            <a:headEnd/>
            <a:tailEnd/>
          </a:ln>
        </p:spPr>
        <p:txBody>
          <a:bodyPr wrap="none" lIns="128016" tIns="64008" rIns="128016" bIns="64008" anchor="ctr"/>
          <a:lstStyle/>
          <a:p>
            <a:endParaRPr lang="fr-FR" sz="1500" dirty="0">
              <a:latin typeface="Arial Narrow" pitchFamily="34" charset="0"/>
            </a:endParaRPr>
          </a:p>
        </p:txBody>
      </p:sp>
      <p:sp>
        <p:nvSpPr>
          <p:cNvPr id="6169" name="Text Box 35"/>
          <p:cNvSpPr txBox="1">
            <a:spLocks noChangeArrowheads="1"/>
          </p:cNvSpPr>
          <p:nvPr/>
        </p:nvSpPr>
        <p:spPr bwMode="auto">
          <a:xfrm>
            <a:off x="442278" y="6318569"/>
            <a:ext cx="2771457" cy="590931"/>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solidFill>
                  <a:schemeClr val="accent2"/>
                </a:solidFill>
                <a:latin typeface="Arial Narrow" pitchFamily="34" charset="0"/>
              </a:rPr>
              <a:t>DEBAT AU CONSEIL SUR LE PADD</a:t>
            </a:r>
          </a:p>
        </p:txBody>
      </p:sp>
      <p:sp>
        <p:nvSpPr>
          <p:cNvPr id="6170" name="Freeform 36"/>
          <p:cNvSpPr>
            <a:spLocks/>
          </p:cNvSpPr>
          <p:nvPr/>
        </p:nvSpPr>
        <p:spPr bwMode="auto">
          <a:xfrm>
            <a:off x="1884681" y="5514025"/>
            <a:ext cx="57785" cy="644525"/>
          </a:xfrm>
          <a:custGeom>
            <a:avLst/>
            <a:gdLst>
              <a:gd name="T0" fmla="*/ 2147483647 w 24"/>
              <a:gd name="T1" fmla="*/ 0 h 308"/>
              <a:gd name="T2" fmla="*/ 2147483647 w 24"/>
              <a:gd name="T3" fmla="*/ 2147483647 h 308"/>
              <a:gd name="T4" fmla="*/ 0 w 24"/>
              <a:gd name="T5" fmla="*/ 2147483647 h 308"/>
              <a:gd name="T6" fmla="*/ 0 60000 65536"/>
              <a:gd name="T7" fmla="*/ 0 60000 65536"/>
              <a:gd name="T8" fmla="*/ 0 60000 65536"/>
              <a:gd name="T9" fmla="*/ 0 w 24"/>
              <a:gd name="T10" fmla="*/ 0 h 308"/>
              <a:gd name="T11" fmla="*/ 24 w 24"/>
              <a:gd name="T12" fmla="*/ 308 h 308"/>
            </a:gdLst>
            <a:ahLst/>
            <a:cxnLst>
              <a:cxn ang="T6">
                <a:pos x="T0" y="T1"/>
              </a:cxn>
              <a:cxn ang="T7">
                <a:pos x="T2" y="T3"/>
              </a:cxn>
              <a:cxn ang="T8">
                <a:pos x="T4" y="T5"/>
              </a:cxn>
            </a:cxnLst>
            <a:rect l="T9" t="T10" r="T11" b="T12"/>
            <a:pathLst>
              <a:path w="24" h="308">
                <a:moveTo>
                  <a:pt x="24" y="0"/>
                </a:moveTo>
                <a:cubicBezTo>
                  <a:pt x="21" y="27"/>
                  <a:pt x="12" y="111"/>
                  <a:pt x="8" y="162"/>
                </a:cubicBezTo>
                <a:cubicBezTo>
                  <a:pt x="4" y="213"/>
                  <a:pt x="2" y="278"/>
                  <a:pt x="0" y="308"/>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71" name="Freeform 37"/>
          <p:cNvSpPr>
            <a:spLocks/>
          </p:cNvSpPr>
          <p:nvPr/>
        </p:nvSpPr>
        <p:spPr bwMode="auto">
          <a:xfrm>
            <a:off x="731203" y="5514024"/>
            <a:ext cx="328931" cy="704532"/>
          </a:xfrm>
          <a:custGeom>
            <a:avLst/>
            <a:gdLst>
              <a:gd name="T0" fmla="*/ 0 w 89"/>
              <a:gd name="T1" fmla="*/ 2147483647 h 284"/>
              <a:gd name="T2" fmla="*/ 2147483647 w 89"/>
              <a:gd name="T3" fmla="*/ 2147483647 h 284"/>
              <a:gd name="T4" fmla="*/ 2147483647 w 89"/>
              <a:gd name="T5" fmla="*/ 0 h 284"/>
              <a:gd name="T6" fmla="*/ 0 60000 65536"/>
              <a:gd name="T7" fmla="*/ 0 60000 65536"/>
              <a:gd name="T8" fmla="*/ 0 60000 65536"/>
              <a:gd name="T9" fmla="*/ 0 w 89"/>
              <a:gd name="T10" fmla="*/ 0 h 284"/>
              <a:gd name="T11" fmla="*/ 89 w 89"/>
              <a:gd name="T12" fmla="*/ 284 h 284"/>
            </a:gdLst>
            <a:ahLst/>
            <a:cxnLst>
              <a:cxn ang="T6">
                <a:pos x="T0" y="T1"/>
              </a:cxn>
              <a:cxn ang="T7">
                <a:pos x="T2" y="T3"/>
              </a:cxn>
              <a:cxn ang="T8">
                <a:pos x="T4" y="T5"/>
              </a:cxn>
            </a:cxnLst>
            <a:rect l="T9" t="T10" r="T11" b="T12"/>
            <a:pathLst>
              <a:path w="89" h="284">
                <a:moveTo>
                  <a:pt x="0" y="284"/>
                </a:moveTo>
                <a:cubicBezTo>
                  <a:pt x="4" y="266"/>
                  <a:pt x="17" y="225"/>
                  <a:pt x="32" y="178"/>
                </a:cubicBezTo>
                <a:cubicBezTo>
                  <a:pt x="47" y="131"/>
                  <a:pt x="77" y="37"/>
                  <a:pt x="89" y="0"/>
                </a:cubicBezTo>
              </a:path>
            </a:pathLst>
          </a:custGeom>
          <a:noFill/>
          <a:ln w="101600">
            <a:solidFill>
              <a:srgbClr val="000080"/>
            </a:solidFill>
            <a:round/>
            <a:headEnd/>
            <a:tailEnd type="triangle" w="med" len="med"/>
          </a:ln>
        </p:spPr>
        <p:txBody>
          <a:bodyPr lIns="128016" tIns="64008" rIns="128016" bIns="64008"/>
          <a:lstStyle/>
          <a:p>
            <a:endParaRPr lang="fr-FR" sz="1500" dirty="0">
              <a:latin typeface="Arial Narrow" pitchFamily="34" charset="0"/>
            </a:endParaRPr>
          </a:p>
        </p:txBody>
      </p:sp>
      <p:sp>
        <p:nvSpPr>
          <p:cNvPr id="6172" name="Text Box 38"/>
          <p:cNvSpPr txBox="1">
            <a:spLocks noChangeArrowheads="1"/>
          </p:cNvSpPr>
          <p:nvPr/>
        </p:nvSpPr>
        <p:spPr bwMode="auto">
          <a:xfrm>
            <a:off x="384494" y="6900864"/>
            <a:ext cx="2771457" cy="702885"/>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latin typeface="Arial Narrow" pitchFamily="34" charset="0"/>
              </a:rPr>
              <a:t>2 MOIS MINIMUM</a:t>
            </a:r>
          </a:p>
          <a:p>
            <a:pPr>
              <a:spcBef>
                <a:spcPct val="50000"/>
              </a:spcBef>
            </a:pPr>
            <a:r>
              <a:rPr lang="fr-FR" sz="1500" b="1" dirty="0">
                <a:latin typeface="Arial Narrow" pitchFamily="34" charset="0"/>
              </a:rPr>
              <a:t>AVANT L’ARRET DU PLU</a:t>
            </a:r>
            <a:endParaRPr lang="fr-FR" sz="1500" b="1" dirty="0">
              <a:solidFill>
                <a:schemeClr val="accent2"/>
              </a:solidFill>
              <a:latin typeface="Arial Narrow" pitchFamily="34" charset="0"/>
            </a:endParaRPr>
          </a:p>
        </p:txBody>
      </p:sp>
      <p:sp>
        <p:nvSpPr>
          <p:cNvPr id="6173" name="Rectangle 40"/>
          <p:cNvSpPr>
            <a:spLocks noChangeArrowheads="1"/>
          </p:cNvSpPr>
          <p:nvPr/>
        </p:nvSpPr>
        <p:spPr bwMode="auto">
          <a:xfrm>
            <a:off x="8249920" y="4911726"/>
            <a:ext cx="4153853" cy="1004570"/>
          </a:xfrm>
          <a:prstGeom prst="rect">
            <a:avLst/>
          </a:prstGeom>
          <a:solidFill>
            <a:srgbClr val="99CCFF"/>
          </a:solidFill>
          <a:ln w="9525">
            <a:solidFill>
              <a:schemeClr val="tx1"/>
            </a:solidFill>
            <a:miter lim="800000"/>
            <a:headEnd/>
            <a:tailEnd/>
          </a:ln>
        </p:spPr>
        <p:txBody>
          <a:bodyPr wrap="none" lIns="128016" tIns="64008" rIns="128016" bIns="64008" anchor="ctr"/>
          <a:lstStyle/>
          <a:p>
            <a:endParaRPr lang="fr-FR" sz="1500" dirty="0">
              <a:latin typeface="Arial Narrow" pitchFamily="34" charset="0"/>
            </a:endParaRPr>
          </a:p>
        </p:txBody>
      </p:sp>
      <p:sp>
        <p:nvSpPr>
          <p:cNvPr id="6174" name="Freeform 41"/>
          <p:cNvSpPr>
            <a:spLocks/>
          </p:cNvSpPr>
          <p:nvPr/>
        </p:nvSpPr>
        <p:spPr bwMode="auto">
          <a:xfrm>
            <a:off x="10461309" y="3620454"/>
            <a:ext cx="922337" cy="1246822"/>
          </a:xfrm>
          <a:custGeom>
            <a:avLst/>
            <a:gdLst>
              <a:gd name="T0" fmla="*/ 2147483647 w 416"/>
              <a:gd name="T1" fmla="*/ 0 h 595"/>
              <a:gd name="T2" fmla="*/ 2147483647 w 416"/>
              <a:gd name="T3" fmla="*/ 2147483647 h 595"/>
              <a:gd name="T4" fmla="*/ 2147483647 w 416"/>
              <a:gd name="T5" fmla="*/ 2147483647 h 595"/>
              <a:gd name="T6" fmla="*/ 0 w 416"/>
              <a:gd name="T7" fmla="*/ 2147483647 h 595"/>
              <a:gd name="T8" fmla="*/ 0 60000 65536"/>
              <a:gd name="T9" fmla="*/ 0 60000 65536"/>
              <a:gd name="T10" fmla="*/ 0 60000 65536"/>
              <a:gd name="T11" fmla="*/ 0 60000 65536"/>
              <a:gd name="T12" fmla="*/ 0 w 416"/>
              <a:gd name="T13" fmla="*/ 0 h 595"/>
              <a:gd name="T14" fmla="*/ 416 w 416"/>
              <a:gd name="T15" fmla="*/ 595 h 595"/>
            </a:gdLst>
            <a:ahLst/>
            <a:cxnLst>
              <a:cxn ang="T8">
                <a:pos x="T0" y="T1"/>
              </a:cxn>
              <a:cxn ang="T9">
                <a:pos x="T2" y="T3"/>
              </a:cxn>
              <a:cxn ang="T10">
                <a:pos x="T4" y="T5"/>
              </a:cxn>
              <a:cxn ang="T11">
                <a:pos x="T6" y="T7"/>
              </a:cxn>
            </a:cxnLst>
            <a:rect l="T12" t="T13" r="T14" b="T15"/>
            <a:pathLst>
              <a:path w="416" h="595">
                <a:moveTo>
                  <a:pt x="416" y="0"/>
                </a:moveTo>
                <a:cubicBezTo>
                  <a:pt x="399" y="17"/>
                  <a:pt x="363" y="55"/>
                  <a:pt x="312" y="104"/>
                </a:cubicBezTo>
                <a:cubicBezTo>
                  <a:pt x="261" y="153"/>
                  <a:pt x="162" y="212"/>
                  <a:pt x="110" y="294"/>
                </a:cubicBezTo>
                <a:cubicBezTo>
                  <a:pt x="58" y="376"/>
                  <a:pt x="23" y="532"/>
                  <a:pt x="0" y="595"/>
                </a:cubicBezTo>
              </a:path>
            </a:pathLst>
          </a:custGeom>
          <a:noFill/>
          <a:ln w="76200">
            <a:solidFill>
              <a:srgbClr val="333399"/>
            </a:solidFill>
            <a:round/>
            <a:headEnd/>
            <a:tailEnd type="triangle" w="med" len="med"/>
          </a:ln>
        </p:spPr>
        <p:txBody>
          <a:bodyPr lIns="128016" tIns="64008" rIns="128016" bIns="64008"/>
          <a:lstStyle/>
          <a:p>
            <a:endParaRPr lang="fr-FR" sz="1500" dirty="0">
              <a:latin typeface="Arial Narrow" pitchFamily="34" charset="0"/>
            </a:endParaRPr>
          </a:p>
        </p:txBody>
      </p:sp>
      <p:sp>
        <p:nvSpPr>
          <p:cNvPr id="6175" name="Text Box 42"/>
          <p:cNvSpPr txBox="1">
            <a:spLocks noChangeArrowheads="1"/>
          </p:cNvSpPr>
          <p:nvPr/>
        </p:nvSpPr>
        <p:spPr bwMode="auto">
          <a:xfrm>
            <a:off x="8569960" y="5193984"/>
            <a:ext cx="3513773" cy="360099"/>
          </a:xfrm>
          <a:prstGeom prst="rect">
            <a:avLst/>
          </a:prstGeom>
          <a:noFill/>
          <a:ln w="9525">
            <a:noFill/>
            <a:miter lim="800000"/>
            <a:headEnd/>
            <a:tailEnd/>
          </a:ln>
        </p:spPr>
        <p:txBody>
          <a:bodyPr lIns="128016" tIns="64008" rIns="128016" bIns="64008">
            <a:spAutoFit/>
          </a:bodyPr>
          <a:lstStyle/>
          <a:p>
            <a:pPr>
              <a:spcBef>
                <a:spcPct val="50000"/>
              </a:spcBef>
            </a:pPr>
            <a:r>
              <a:rPr lang="fr-FR" sz="1500" b="1" dirty="0">
                <a:solidFill>
                  <a:schemeClr val="accent2"/>
                </a:solidFill>
                <a:latin typeface="Arial Narrow" pitchFamily="34" charset="0"/>
              </a:rPr>
              <a:t>ENQUETE PUBLIQUE</a:t>
            </a:r>
          </a:p>
        </p:txBody>
      </p:sp>
      <p:sp>
        <p:nvSpPr>
          <p:cNvPr id="6176"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29380" y="3302635"/>
            <a:ext cx="4907280" cy="406265"/>
          </a:xfrm>
          <a:prstGeom prst="rect">
            <a:avLst/>
          </a:prstGeom>
          <a:noFill/>
          <a:ln w="15875">
            <a:solidFill>
              <a:srgbClr val="FF9933"/>
            </a:solidFill>
            <a:miter lim="800000"/>
            <a:headEnd/>
            <a:tailEnd/>
          </a:ln>
        </p:spPr>
        <p:txBody>
          <a:bodyPr lIns="128016" tIns="64008" rIns="128016" bIns="64008">
            <a:spAutoFit/>
          </a:bodyPr>
          <a:lstStyle/>
          <a:p>
            <a:pPr>
              <a:spcBef>
                <a:spcPct val="50000"/>
              </a:spcBef>
            </a:pPr>
            <a:r>
              <a:rPr lang="fr-FR">
                <a:latin typeface="Arial Narrow" pitchFamily="34" charset="0"/>
              </a:rPr>
              <a:t>Le PLU s’applique :</a:t>
            </a:r>
          </a:p>
        </p:txBody>
      </p:sp>
      <p:grpSp>
        <p:nvGrpSpPr>
          <p:cNvPr id="7171" name="Group 3"/>
          <p:cNvGrpSpPr>
            <a:grpSpLocks/>
          </p:cNvGrpSpPr>
          <p:nvPr/>
        </p:nvGrpSpPr>
        <p:grpSpPr bwMode="auto">
          <a:xfrm>
            <a:off x="942340" y="3909377"/>
            <a:ext cx="3413760" cy="1222374"/>
            <a:chOff x="240" y="2820"/>
            <a:chExt cx="1536" cy="550"/>
          </a:xfrm>
        </p:grpSpPr>
        <p:sp>
          <p:nvSpPr>
            <p:cNvPr id="7179" name="Line 4"/>
            <p:cNvSpPr>
              <a:spLocks noChangeShapeType="1"/>
            </p:cNvSpPr>
            <p:nvPr/>
          </p:nvSpPr>
          <p:spPr bwMode="auto">
            <a:xfrm flipH="1">
              <a:off x="960" y="2820"/>
              <a:ext cx="816" cy="384"/>
            </a:xfrm>
            <a:prstGeom prst="line">
              <a:avLst/>
            </a:prstGeom>
            <a:noFill/>
            <a:ln w="28575">
              <a:solidFill>
                <a:srgbClr val="FF9933"/>
              </a:solidFill>
              <a:round/>
              <a:headEnd/>
              <a:tailEnd type="triangle" w="med" len="med"/>
            </a:ln>
          </p:spPr>
          <p:txBody>
            <a:bodyPr/>
            <a:lstStyle/>
            <a:p>
              <a:endParaRPr lang="fr-FR"/>
            </a:p>
          </p:txBody>
        </p:sp>
        <p:sp>
          <p:nvSpPr>
            <p:cNvPr id="7180" name="Text Box 5"/>
            <p:cNvSpPr txBox="1">
              <a:spLocks noChangeArrowheads="1"/>
            </p:cNvSpPr>
            <p:nvPr/>
          </p:nvSpPr>
          <p:spPr bwMode="auto">
            <a:xfrm>
              <a:off x="240" y="3204"/>
              <a:ext cx="1488" cy="166"/>
            </a:xfrm>
            <a:prstGeom prst="rect">
              <a:avLst/>
            </a:prstGeom>
            <a:noFill/>
            <a:ln w="9525">
              <a:noFill/>
              <a:miter lim="800000"/>
              <a:headEnd/>
              <a:tailEnd/>
            </a:ln>
          </p:spPr>
          <p:txBody>
            <a:bodyPr>
              <a:spAutoFit/>
            </a:bodyPr>
            <a:lstStyle/>
            <a:p>
              <a:pPr algn="l">
                <a:spcBef>
                  <a:spcPct val="50000"/>
                </a:spcBef>
              </a:pPr>
              <a:r>
                <a:rPr lang="fr-FR">
                  <a:latin typeface="Arial Narrow" pitchFamily="34" charset="0"/>
                </a:rPr>
                <a:t>Après approbation</a:t>
              </a:r>
            </a:p>
          </p:txBody>
        </p:sp>
      </p:grpSp>
      <p:grpSp>
        <p:nvGrpSpPr>
          <p:cNvPr id="7172" name="Group 6"/>
          <p:cNvGrpSpPr>
            <a:grpSpLocks/>
          </p:cNvGrpSpPr>
          <p:nvPr/>
        </p:nvGrpSpPr>
        <p:grpSpPr bwMode="auto">
          <a:xfrm>
            <a:off x="4053840" y="3909379"/>
            <a:ext cx="5120640" cy="1915795"/>
            <a:chOff x="1680" y="2820"/>
            <a:chExt cx="2304" cy="862"/>
          </a:xfrm>
        </p:grpSpPr>
        <p:sp>
          <p:nvSpPr>
            <p:cNvPr id="7177" name="Line 7"/>
            <p:cNvSpPr>
              <a:spLocks noChangeShapeType="1"/>
            </p:cNvSpPr>
            <p:nvPr/>
          </p:nvSpPr>
          <p:spPr bwMode="auto">
            <a:xfrm flipH="1">
              <a:off x="2736" y="2820"/>
              <a:ext cx="0" cy="384"/>
            </a:xfrm>
            <a:prstGeom prst="line">
              <a:avLst/>
            </a:prstGeom>
            <a:noFill/>
            <a:ln w="28575">
              <a:solidFill>
                <a:srgbClr val="FF9933"/>
              </a:solidFill>
              <a:round/>
              <a:headEnd/>
              <a:tailEnd type="triangle" w="med" len="med"/>
            </a:ln>
          </p:spPr>
          <p:txBody>
            <a:bodyPr/>
            <a:lstStyle/>
            <a:p>
              <a:endParaRPr lang="fr-FR"/>
            </a:p>
          </p:txBody>
        </p:sp>
        <p:sp>
          <p:nvSpPr>
            <p:cNvPr id="7178" name="Text Box 8"/>
            <p:cNvSpPr txBox="1">
              <a:spLocks noChangeArrowheads="1"/>
            </p:cNvSpPr>
            <p:nvPr/>
          </p:nvSpPr>
          <p:spPr bwMode="auto">
            <a:xfrm>
              <a:off x="1680" y="3204"/>
              <a:ext cx="2304" cy="478"/>
            </a:xfrm>
            <a:prstGeom prst="rect">
              <a:avLst/>
            </a:prstGeom>
            <a:noFill/>
            <a:ln w="9525">
              <a:noFill/>
              <a:miter lim="800000"/>
              <a:headEnd/>
              <a:tailEnd/>
            </a:ln>
          </p:spPr>
          <p:txBody>
            <a:bodyPr>
              <a:spAutoFit/>
            </a:bodyPr>
            <a:lstStyle/>
            <a:p>
              <a:pPr>
                <a:spcBef>
                  <a:spcPct val="50000"/>
                </a:spcBef>
              </a:pPr>
              <a:r>
                <a:rPr lang="fr-FR">
                  <a:latin typeface="Arial Narrow" pitchFamily="34" charset="0"/>
                </a:rPr>
                <a:t>Aux autorisations administratives</a:t>
              </a:r>
            </a:p>
            <a:p>
              <a:pPr>
                <a:spcBef>
                  <a:spcPct val="50000"/>
                </a:spcBef>
              </a:pPr>
              <a:r>
                <a:rPr lang="fr-FR">
                  <a:latin typeface="Arial Narrow" pitchFamily="34" charset="0"/>
                </a:rPr>
                <a:t>(aux demandes de permis de construire, aux déclarations préalables, aux permis d’aménager)</a:t>
              </a:r>
            </a:p>
          </p:txBody>
        </p:sp>
      </p:grpSp>
      <p:grpSp>
        <p:nvGrpSpPr>
          <p:cNvPr id="7173" name="Group 12"/>
          <p:cNvGrpSpPr>
            <a:grpSpLocks/>
          </p:cNvGrpSpPr>
          <p:nvPr/>
        </p:nvGrpSpPr>
        <p:grpSpPr bwMode="auto">
          <a:xfrm>
            <a:off x="8516621" y="3916045"/>
            <a:ext cx="3502660" cy="1673543"/>
            <a:chOff x="3648" y="2659"/>
            <a:chExt cx="1576" cy="753"/>
          </a:xfrm>
        </p:grpSpPr>
        <p:sp>
          <p:nvSpPr>
            <p:cNvPr id="7175" name="Line 10"/>
            <p:cNvSpPr>
              <a:spLocks noChangeShapeType="1"/>
            </p:cNvSpPr>
            <p:nvPr/>
          </p:nvSpPr>
          <p:spPr bwMode="auto">
            <a:xfrm>
              <a:off x="3648" y="2659"/>
              <a:ext cx="672" cy="336"/>
            </a:xfrm>
            <a:prstGeom prst="line">
              <a:avLst/>
            </a:prstGeom>
            <a:noFill/>
            <a:ln w="28575">
              <a:solidFill>
                <a:srgbClr val="FF9933"/>
              </a:solidFill>
              <a:round/>
              <a:headEnd/>
              <a:tailEnd type="triangle" w="med" len="med"/>
            </a:ln>
          </p:spPr>
          <p:txBody>
            <a:bodyPr/>
            <a:lstStyle/>
            <a:p>
              <a:endParaRPr lang="fr-FR"/>
            </a:p>
          </p:txBody>
        </p:sp>
        <p:sp>
          <p:nvSpPr>
            <p:cNvPr id="7176" name="Text Box 11"/>
            <p:cNvSpPr txBox="1">
              <a:spLocks noChangeArrowheads="1"/>
            </p:cNvSpPr>
            <p:nvPr/>
          </p:nvSpPr>
          <p:spPr bwMode="auto">
            <a:xfrm>
              <a:off x="4120" y="2997"/>
              <a:ext cx="1104" cy="415"/>
            </a:xfrm>
            <a:prstGeom prst="rect">
              <a:avLst/>
            </a:prstGeom>
            <a:noFill/>
            <a:ln w="9525">
              <a:noFill/>
              <a:miter lim="800000"/>
              <a:headEnd/>
              <a:tailEnd/>
            </a:ln>
          </p:spPr>
          <p:txBody>
            <a:bodyPr>
              <a:spAutoFit/>
            </a:bodyPr>
            <a:lstStyle/>
            <a:p>
              <a:pPr>
                <a:spcBef>
                  <a:spcPct val="50000"/>
                </a:spcBef>
              </a:pPr>
              <a:r>
                <a:rPr lang="fr-FR">
                  <a:latin typeface="Arial Narrow" pitchFamily="34" charset="0"/>
                </a:rPr>
                <a:t>Ne s’applique pas à l’existant qui ne fait pas l’objet d’un projet</a:t>
              </a:r>
            </a:p>
          </p:txBody>
        </p:sp>
      </p:grpSp>
      <p:sp>
        <p:nvSpPr>
          <p:cNvPr id="7174"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4"/>
          <p:cNvSpPr>
            <a:spLocks noGrp="1"/>
          </p:cNvSpPr>
          <p:nvPr>
            <p:ph type="ctrTitle" idx="4294967295"/>
          </p:nvPr>
        </p:nvSpPr>
        <p:spPr>
          <a:xfrm>
            <a:off x="515620" y="-373380"/>
            <a:ext cx="10881360" cy="1511300"/>
          </a:xfrm>
        </p:spPr>
        <p:txBody>
          <a:bodyPr/>
          <a:lstStyle/>
          <a:p>
            <a:pPr algn="l"/>
            <a:r>
              <a:rPr lang="fr-FR" sz="4200" dirty="0" smtClean="0">
                <a:latin typeface="Arial Narrow" pitchFamily="34" charset="0"/>
              </a:rPr>
              <a:t>Le PLU et la concertation</a:t>
            </a:r>
          </a:p>
        </p:txBody>
      </p:sp>
      <p:sp>
        <p:nvSpPr>
          <p:cNvPr id="8195" name="Rectangle 1"/>
          <p:cNvSpPr>
            <a:spLocks noChangeArrowheads="1"/>
          </p:cNvSpPr>
          <p:nvPr/>
        </p:nvSpPr>
        <p:spPr bwMode="auto">
          <a:xfrm>
            <a:off x="811213" y="1137920"/>
            <a:ext cx="11062195" cy="7300460"/>
          </a:xfrm>
          <a:prstGeom prst="rect">
            <a:avLst/>
          </a:prstGeom>
          <a:noFill/>
          <a:ln w="9525">
            <a:noFill/>
            <a:miter lim="800000"/>
            <a:headEnd/>
            <a:tailEnd/>
          </a:ln>
        </p:spPr>
        <p:txBody>
          <a:bodyPr wrap="square" lIns="128016" tIns="64008" rIns="128016" bIns="64008" anchor="ctr">
            <a:spAutoFit/>
          </a:bodyPr>
          <a:lstStyle/>
          <a:p>
            <a:pPr algn="l"/>
            <a:r>
              <a:rPr lang="fr-FR" sz="2800" dirty="0">
                <a:latin typeface="Arial Narrow" pitchFamily="34" charset="0"/>
              </a:rPr>
              <a:t>La concertation se décline tout au long de la procédure.</a:t>
            </a:r>
          </a:p>
          <a:p>
            <a:pPr algn="l"/>
            <a:endParaRPr lang="fr-FR" sz="2800" dirty="0">
              <a:latin typeface="Arial Narrow" pitchFamily="34" charset="0"/>
            </a:endParaRPr>
          </a:p>
          <a:p>
            <a:pPr algn="l"/>
            <a:r>
              <a:rPr lang="fr-FR" sz="2800" b="1" dirty="0">
                <a:latin typeface="Arial Narrow" pitchFamily="34" charset="0"/>
              </a:rPr>
              <a:t>Elle se traduit par  :</a:t>
            </a:r>
          </a:p>
          <a:p>
            <a:pPr algn="l"/>
            <a:endParaRPr lang="fr-FR" dirty="0"/>
          </a:p>
          <a:p>
            <a:pPr algn="l">
              <a:buClr>
                <a:srgbClr val="3399FF"/>
              </a:buClr>
              <a:buSzPct val="130000"/>
              <a:buFont typeface="Wingdings" pitchFamily="2" charset="2"/>
              <a:buChar char="§"/>
            </a:pPr>
            <a:r>
              <a:rPr lang="fr-FR" dirty="0"/>
              <a:t> </a:t>
            </a:r>
            <a:r>
              <a:rPr lang="fr-FR" sz="2800" dirty="0">
                <a:latin typeface="Arial Narrow" pitchFamily="34" charset="0"/>
              </a:rPr>
              <a:t>L’affichage de panneaux explicatifs en mairie (réalisation de 3 panneaux au format A2, présentant, la procédure, le diagnostic, le PADD et le zonage</a:t>
            </a:r>
            <a:r>
              <a:rPr lang="fr-FR" sz="2800" dirty="0" smtClean="0">
                <a:latin typeface="Arial Narrow" pitchFamily="34" charset="0"/>
              </a:rPr>
              <a:t>).</a:t>
            </a:r>
          </a:p>
          <a:p>
            <a:pPr algn="l">
              <a:buClr>
                <a:srgbClr val="3399FF"/>
              </a:buClr>
              <a:buSzPct val="130000"/>
              <a:buFont typeface="Wingdings" pitchFamily="2" charset="2"/>
              <a:buChar char="§"/>
            </a:pPr>
            <a:endParaRPr lang="fr-FR" sz="2800" dirty="0">
              <a:latin typeface="Arial Narrow" pitchFamily="34" charset="0"/>
            </a:endParaRPr>
          </a:p>
          <a:p>
            <a:pPr algn="l">
              <a:buClr>
                <a:srgbClr val="3399FF"/>
              </a:buClr>
              <a:buSzPct val="130000"/>
              <a:buFont typeface="Wingdings" pitchFamily="2" charset="2"/>
              <a:buChar char="§"/>
            </a:pPr>
            <a:r>
              <a:rPr lang="fr-FR" sz="2800" dirty="0">
                <a:latin typeface="Arial Narrow" pitchFamily="34" charset="0"/>
              </a:rPr>
              <a:t> L’information dans le bulletin municipal, avec la possibilité de s’exprimer en mairie</a:t>
            </a:r>
            <a:r>
              <a:rPr lang="fr-FR" sz="2800" dirty="0" smtClean="0">
                <a:latin typeface="Arial Narrow" pitchFamily="34" charset="0"/>
              </a:rPr>
              <a:t>.</a:t>
            </a:r>
          </a:p>
          <a:p>
            <a:pPr algn="l">
              <a:buClr>
                <a:srgbClr val="3399FF"/>
              </a:buClr>
              <a:buSzPct val="130000"/>
              <a:buFont typeface="Wingdings" pitchFamily="2" charset="2"/>
              <a:buChar char="§"/>
            </a:pPr>
            <a:endParaRPr lang="fr-FR" sz="2800" dirty="0">
              <a:latin typeface="Arial Narrow" pitchFamily="34" charset="0"/>
            </a:endParaRPr>
          </a:p>
          <a:p>
            <a:pPr algn="l">
              <a:buClr>
                <a:srgbClr val="3399FF"/>
              </a:buClr>
              <a:buSzPct val="130000"/>
              <a:buFont typeface="Wingdings" pitchFamily="2" charset="2"/>
              <a:buChar char="§"/>
            </a:pPr>
            <a:r>
              <a:rPr lang="fr-FR" sz="2800" dirty="0">
                <a:latin typeface="Arial Narrow" pitchFamily="34" charset="0"/>
              </a:rPr>
              <a:t> La présence d’un registre en mairie durant toute la procédure</a:t>
            </a:r>
            <a:r>
              <a:rPr lang="fr-FR" sz="2800" dirty="0" smtClean="0">
                <a:latin typeface="Arial Narrow" pitchFamily="34" charset="0"/>
              </a:rPr>
              <a:t>.</a:t>
            </a:r>
          </a:p>
          <a:p>
            <a:pPr algn="l">
              <a:buClr>
                <a:srgbClr val="3399FF"/>
              </a:buClr>
              <a:buSzPct val="130000"/>
              <a:buFont typeface="Wingdings" pitchFamily="2" charset="2"/>
              <a:buChar char="§"/>
            </a:pPr>
            <a:endParaRPr lang="fr-FR" sz="2800" dirty="0">
              <a:latin typeface="Arial Narrow" pitchFamily="34" charset="0"/>
            </a:endParaRPr>
          </a:p>
          <a:p>
            <a:pPr algn="l">
              <a:buClr>
                <a:srgbClr val="3399FF"/>
              </a:buClr>
              <a:buSzPct val="130000"/>
              <a:buFont typeface="Wingdings" pitchFamily="2" charset="2"/>
              <a:buChar char="§"/>
            </a:pPr>
            <a:r>
              <a:rPr lang="fr-FR" sz="2800" dirty="0">
                <a:latin typeface="Arial Narrow" pitchFamily="34" charset="0"/>
              </a:rPr>
              <a:t> L’organisation de réunions publiques, avec </a:t>
            </a:r>
            <a:r>
              <a:rPr lang="fr-FR" sz="2800" dirty="0" smtClean="0">
                <a:latin typeface="Arial Narrow" pitchFamily="34" charset="0"/>
              </a:rPr>
              <a:t>débat (</a:t>
            </a:r>
            <a:r>
              <a:rPr lang="fr-FR" sz="2800" dirty="0">
                <a:latin typeface="Arial Narrow" pitchFamily="34" charset="0"/>
              </a:rPr>
              <a:t>2 réunions</a:t>
            </a:r>
            <a:r>
              <a:rPr lang="fr-FR" sz="2800" dirty="0" smtClean="0">
                <a:latin typeface="Arial Narrow" pitchFamily="34" charset="0"/>
              </a:rPr>
              <a:t>).</a:t>
            </a:r>
          </a:p>
          <a:p>
            <a:pPr algn="l">
              <a:buClr>
                <a:srgbClr val="3399FF"/>
              </a:buClr>
              <a:buSzPct val="130000"/>
              <a:buFont typeface="Wingdings" pitchFamily="2" charset="2"/>
              <a:buChar char="§"/>
            </a:pPr>
            <a:endParaRPr lang="fr-FR" sz="2800" dirty="0">
              <a:latin typeface="Arial Narrow" pitchFamily="34" charset="0"/>
            </a:endParaRPr>
          </a:p>
          <a:p>
            <a:pPr algn="l">
              <a:buClr>
                <a:srgbClr val="3399FF"/>
              </a:buClr>
              <a:buSzPct val="130000"/>
              <a:buFont typeface="Wingdings" pitchFamily="2" charset="2"/>
              <a:buChar char="§"/>
            </a:pPr>
            <a:r>
              <a:rPr lang="fr-FR" sz="2800" dirty="0">
                <a:latin typeface="Arial Narrow" pitchFamily="34" charset="0"/>
              </a:rPr>
              <a:t> La tenue de permanence par les élus et la commission PLU, afin de renseigner la population.</a:t>
            </a:r>
          </a:p>
          <a:p>
            <a:pPr algn="l">
              <a:buClr>
                <a:srgbClr val="3399FF"/>
              </a:buClr>
              <a:buSzPct val="130000"/>
            </a:pPr>
            <a:endParaRPr lang="fr-FR" sz="2800" dirty="0">
              <a:latin typeface="Arial Narrow" pitchFamily="34" charset="0"/>
            </a:endParaRPr>
          </a:p>
        </p:txBody>
      </p:sp>
      <p:sp>
        <p:nvSpPr>
          <p:cNvPr id="8196" name="Text Box 5"/>
          <p:cNvSpPr txBox="1">
            <a:spLocks noChangeArrowheads="1"/>
          </p:cNvSpPr>
          <p:nvPr/>
        </p:nvSpPr>
        <p:spPr bwMode="auto">
          <a:xfrm>
            <a:off x="6158550" y="9190039"/>
            <a:ext cx="380361" cy="390876"/>
          </a:xfrm>
          <a:prstGeom prst="rect">
            <a:avLst/>
          </a:prstGeom>
          <a:noFill/>
          <a:ln w="9525">
            <a:noFill/>
            <a:miter lim="800000"/>
            <a:headEnd/>
            <a:tailEnd/>
          </a:ln>
        </p:spPr>
        <p:txBody>
          <a:bodyPr wrap="none" lIns="128016" tIns="64008" rIns="128016" bIns="64008">
            <a:spAutoFit/>
          </a:bodyPr>
          <a:lstStyle/>
          <a:p>
            <a:pPr algn="l"/>
            <a:r>
              <a:rPr lang="fr-FR" sz="1700" dirty="0"/>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ge intérieure.jpg                                            00354B98Macintosh HD                   C229542E:"/>
          <p:cNvPicPr>
            <a:picLocks noChangeAspect="1" noChangeArrowheads="1"/>
          </p:cNvPicPr>
          <p:nvPr/>
        </p:nvPicPr>
        <p:blipFill>
          <a:blip r:embed="rId2" cstate="print"/>
          <a:srcRect/>
          <a:stretch>
            <a:fillRect/>
          </a:stretch>
        </p:blipFill>
        <p:spPr bwMode="auto">
          <a:xfrm>
            <a:off x="6670" y="15559"/>
            <a:ext cx="12794932" cy="9585642"/>
          </a:xfrm>
          <a:prstGeom prst="rect">
            <a:avLst/>
          </a:prstGeom>
          <a:noFill/>
          <a:ln w="9525">
            <a:noFill/>
            <a:miter lim="800000"/>
            <a:headEnd/>
            <a:tailEnd/>
          </a:ln>
        </p:spPr>
      </p:pic>
      <p:sp>
        <p:nvSpPr>
          <p:cNvPr id="10" name="Rectangle 9"/>
          <p:cNvSpPr/>
          <p:nvPr/>
        </p:nvSpPr>
        <p:spPr>
          <a:xfrm>
            <a:off x="832181" y="1074186"/>
            <a:ext cx="11461419" cy="7500515"/>
          </a:xfrm>
          <a:prstGeom prst="rect">
            <a:avLst/>
          </a:prstGeom>
        </p:spPr>
        <p:txBody>
          <a:bodyPr wrap="square" lIns="128016" tIns="64008" rIns="128016" bIns="64008">
            <a:spAutoFit/>
          </a:bodyPr>
          <a:lstStyle/>
          <a:p>
            <a:pPr algn="just"/>
            <a:endParaRPr lang="fr-FR" sz="2200" dirty="0"/>
          </a:p>
          <a:p>
            <a:pPr algn="just"/>
            <a:r>
              <a:rPr lang="fr-FR" sz="2800" b="1" dirty="0"/>
              <a:t>Le Grenelle de l’environnement 2</a:t>
            </a:r>
          </a:p>
          <a:p>
            <a:pPr algn="just">
              <a:lnSpc>
                <a:spcPct val="150000"/>
              </a:lnSpc>
            </a:pPr>
            <a:endParaRPr lang="fr-FR" sz="2200" b="1" dirty="0"/>
          </a:p>
          <a:p>
            <a:pPr algn="just">
              <a:lnSpc>
                <a:spcPct val="150000"/>
              </a:lnSpc>
            </a:pPr>
            <a:r>
              <a:rPr lang="fr-FR" sz="2200" dirty="0"/>
              <a:t>La loi portant engagement national pour l'environnement dite Grenelle II du 12 juillet 2010 renforce les objectifs des SCOT et des PLU. Les plans, cartes et schémas doivent ainsi contribuer à : </a:t>
            </a:r>
            <a:endParaRPr lang="fr-FR" sz="2200" dirty="0" smtClean="0"/>
          </a:p>
          <a:p>
            <a:pPr algn="just">
              <a:lnSpc>
                <a:spcPct val="150000"/>
              </a:lnSpc>
            </a:pPr>
            <a:endParaRPr lang="fr-FR" sz="2200" dirty="0"/>
          </a:p>
          <a:p>
            <a:pPr algn="just">
              <a:lnSpc>
                <a:spcPct val="150000"/>
              </a:lnSpc>
              <a:buFontTx/>
              <a:buChar char="-"/>
            </a:pPr>
            <a:r>
              <a:rPr lang="fr-FR" sz="2200" dirty="0"/>
              <a:t> réduire la consommation d'espace (lutter contre la périurbanisation)</a:t>
            </a:r>
          </a:p>
          <a:p>
            <a:pPr algn="just">
              <a:lnSpc>
                <a:spcPct val="150000"/>
              </a:lnSpc>
              <a:buFontTx/>
              <a:buChar char="-"/>
            </a:pPr>
            <a:r>
              <a:rPr lang="fr-FR" sz="2200" dirty="0"/>
              <a:t> préserver les espaces affectés aux activités agricoles ou forestières</a:t>
            </a:r>
          </a:p>
          <a:p>
            <a:pPr algn="just">
              <a:lnSpc>
                <a:spcPct val="150000"/>
              </a:lnSpc>
              <a:buFontTx/>
              <a:buChar char="-"/>
            </a:pPr>
            <a:r>
              <a:rPr lang="fr-FR" sz="2200" dirty="0"/>
              <a:t> équilibrer la répartition territoriale des commerces et services, </a:t>
            </a:r>
          </a:p>
          <a:p>
            <a:pPr algn="just">
              <a:lnSpc>
                <a:spcPct val="150000"/>
              </a:lnSpc>
              <a:buFontTx/>
              <a:buChar char="-"/>
            </a:pPr>
            <a:r>
              <a:rPr lang="fr-FR" sz="2200" dirty="0"/>
              <a:t> améliorer les performances énergétiques, </a:t>
            </a:r>
          </a:p>
          <a:p>
            <a:pPr algn="just">
              <a:lnSpc>
                <a:spcPct val="150000"/>
              </a:lnSpc>
              <a:buFontTx/>
              <a:buChar char="-"/>
            </a:pPr>
            <a:r>
              <a:rPr lang="fr-FR" sz="2200" dirty="0"/>
              <a:t> diminuer les obligations de déplacement, </a:t>
            </a:r>
          </a:p>
          <a:p>
            <a:pPr algn="just">
              <a:lnSpc>
                <a:spcPct val="150000"/>
              </a:lnSpc>
              <a:buFontTx/>
              <a:buChar char="-"/>
            </a:pPr>
            <a:r>
              <a:rPr lang="fr-FR" sz="2200" dirty="0"/>
              <a:t> réduire les émissions de gaz à effet de serre </a:t>
            </a:r>
          </a:p>
          <a:p>
            <a:pPr algn="just">
              <a:lnSpc>
                <a:spcPct val="150000"/>
              </a:lnSpc>
              <a:buFontTx/>
              <a:buChar char="-"/>
            </a:pPr>
            <a:r>
              <a:rPr lang="fr-FR" sz="2200" dirty="0"/>
              <a:t> renforcer la préservation de la biodiversité et des écosystèmes, notamment via la préservation et la remise en bon état des continuités écologiques.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ge intérieure.jpg                                            00354B98Macintosh HD                   C229542E:"/>
          <p:cNvPicPr>
            <a:picLocks noChangeAspect="1" noChangeArrowheads="1"/>
          </p:cNvPicPr>
          <p:nvPr/>
        </p:nvPicPr>
        <p:blipFill>
          <a:blip r:embed="rId2" cstate="print"/>
          <a:srcRect/>
          <a:stretch>
            <a:fillRect/>
          </a:stretch>
        </p:blipFill>
        <p:spPr bwMode="auto">
          <a:xfrm>
            <a:off x="6670" y="15559"/>
            <a:ext cx="12794932" cy="9585642"/>
          </a:xfrm>
          <a:prstGeom prst="rect">
            <a:avLst/>
          </a:prstGeom>
          <a:noFill/>
          <a:ln w="9525">
            <a:noFill/>
            <a:miter lim="800000"/>
            <a:headEnd/>
            <a:tailEnd/>
          </a:ln>
        </p:spPr>
      </p:pic>
      <p:sp>
        <p:nvSpPr>
          <p:cNvPr id="10" name="Rectangle 9"/>
          <p:cNvSpPr/>
          <p:nvPr/>
        </p:nvSpPr>
        <p:spPr>
          <a:xfrm>
            <a:off x="784176" y="1272208"/>
            <a:ext cx="11449271" cy="4622804"/>
          </a:xfrm>
          <a:prstGeom prst="rect">
            <a:avLst/>
          </a:prstGeom>
        </p:spPr>
        <p:txBody>
          <a:bodyPr wrap="square" lIns="128016" tIns="64008" rIns="128016" bIns="64008">
            <a:spAutoFit/>
          </a:bodyPr>
          <a:lstStyle/>
          <a:p>
            <a:pPr algn="just"/>
            <a:r>
              <a:rPr lang="fr-FR" sz="2800" b="1" dirty="0"/>
              <a:t>Le SCOT de l’agglomération </a:t>
            </a:r>
            <a:r>
              <a:rPr lang="fr-FR" sz="2800" b="1" dirty="0" smtClean="0"/>
              <a:t>Belfortaine</a:t>
            </a:r>
            <a:endParaRPr lang="fr-FR" sz="2800" b="1" dirty="0"/>
          </a:p>
          <a:p>
            <a:pPr algn="just"/>
            <a:endParaRPr lang="fr-FR" sz="2200" b="1" dirty="0"/>
          </a:p>
          <a:p>
            <a:pPr algn="just"/>
            <a:endParaRPr lang="fr-FR" sz="2200" b="1" dirty="0"/>
          </a:p>
          <a:p>
            <a:pPr algn="just"/>
            <a:r>
              <a:rPr lang="fr-FR" sz="2200" dirty="0"/>
              <a:t>Le schéma de cohérence territoriale ou SCOT est un document d’urbanisme qui détermine, à l’échelle de plusieurs communes ou groupements de communes, un projet de territoire qui vise à mettre en cohérence l'ensemble des politiques sectorielles notamment en matière d'urbanisme, d'habitat, de déplacements et d'équipements commerciaux, dans un environnement préservé et valorisé. </a:t>
            </a:r>
          </a:p>
          <a:p>
            <a:pPr algn="just"/>
            <a:endParaRPr lang="fr-FR" sz="2200" dirty="0"/>
          </a:p>
          <a:p>
            <a:pPr algn="just"/>
            <a:endParaRPr lang="fr-FR" sz="2200" dirty="0"/>
          </a:p>
          <a:p>
            <a:pPr algn="just">
              <a:buFontTx/>
              <a:buChar char="-"/>
            </a:pPr>
            <a:r>
              <a:rPr lang="fr-FR" sz="2200" dirty="0" smtClean="0"/>
              <a:t>L’objectif </a:t>
            </a:r>
            <a:r>
              <a:rPr lang="fr-FR" sz="2200" dirty="0"/>
              <a:t>de production de logements est précisé par </a:t>
            </a:r>
            <a:r>
              <a:rPr lang="fr-FR" sz="2200" dirty="0" smtClean="0"/>
              <a:t>le PLH (¨plan local de l’habitat)</a:t>
            </a:r>
          </a:p>
          <a:p>
            <a:pPr algn="just">
              <a:buFontTx/>
              <a:buChar char="-"/>
            </a:pPr>
            <a:endParaRPr lang="fr-FR" sz="2200" dirty="0"/>
          </a:p>
          <a:p>
            <a:pPr algn="just"/>
            <a:endParaRPr lang="fr-FR"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DD">
  <a:themeElements>
    <a:clrScheme name="PAD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D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D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PADD</Template>
  <TotalTime>0</TotalTime>
  <Words>729</Words>
  <Application>Microsoft Office PowerPoint</Application>
  <PresentationFormat>A3 (297 x 420 mm)</PresentationFormat>
  <Paragraphs>130</Paragraphs>
  <Slides>17</Slides>
  <Notes>3</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PADD</vt:lpstr>
      <vt:lpstr>COMMUNE DE DENNEY</vt:lpstr>
      <vt:lpstr>Diapositive 2</vt:lpstr>
      <vt:lpstr>Diapositive 3</vt:lpstr>
      <vt:lpstr>Diapositive 4</vt:lpstr>
      <vt:lpstr>Diapositive 5</vt:lpstr>
      <vt:lpstr>Diapositive 6</vt:lpstr>
      <vt:lpstr>Le PLU et la concertation</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Company>topos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celine</dc:creator>
  <cp:lastModifiedBy>topos</cp:lastModifiedBy>
  <cp:revision>446</cp:revision>
  <dcterms:created xsi:type="dcterms:W3CDTF">2008-10-06T08:55:44Z</dcterms:created>
  <dcterms:modified xsi:type="dcterms:W3CDTF">2012-02-17T09:02:31Z</dcterms:modified>
</cp:coreProperties>
</file>