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2" r:id="rId2"/>
    <p:sldId id="317" r:id="rId3"/>
    <p:sldId id="357" r:id="rId4"/>
    <p:sldId id="309" r:id="rId5"/>
    <p:sldId id="299" r:id="rId6"/>
    <p:sldId id="358" r:id="rId7"/>
    <p:sldId id="359" r:id="rId8"/>
    <p:sldId id="325" r:id="rId9"/>
    <p:sldId id="331" r:id="rId10"/>
    <p:sldId id="337" r:id="rId11"/>
    <p:sldId id="363" r:id="rId12"/>
    <p:sldId id="360" r:id="rId13"/>
    <p:sldId id="361" r:id="rId14"/>
    <p:sldId id="316" r:id="rId15"/>
  </p:sldIdLst>
  <p:sldSz cx="12801600" cy="9601200" type="A3"/>
  <p:notesSz cx="6797675" cy="9926638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4008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8016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92024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56032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200400" algn="l" defTabSz="128016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840480" algn="l" defTabSz="128016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480560" algn="l" defTabSz="128016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120640" algn="l" defTabSz="128016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A9A"/>
    <a:srgbClr val="9E2684"/>
    <a:srgbClr val="FF0000"/>
    <a:srgbClr val="66FFCC"/>
    <a:srgbClr val="3333CC"/>
    <a:srgbClr val="A50021"/>
    <a:srgbClr val="FF9933"/>
    <a:srgbClr val="66FF66"/>
    <a:srgbClr val="00CC00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34" autoAdjust="0"/>
    <p:restoredTop sz="98309" autoAdjust="0"/>
  </p:normalViewPr>
  <p:slideViewPr>
    <p:cSldViewPr snapToObjects="1">
      <p:cViewPr>
        <p:scale>
          <a:sx n="86" d="100"/>
          <a:sy n="86" d="100"/>
        </p:scale>
        <p:origin x="-108" y="1506"/>
      </p:cViewPr>
      <p:guideLst>
        <p:guide orient="horz" pos="3533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5" y="1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766"/>
            <a:ext cx="2945862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4" tIns="45706" rIns="91414" bIns="4570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5" y="9427766"/>
            <a:ext cx="2945862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4" tIns="45706" rIns="91414" bIns="4570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1DB36BC-73A7-4C94-AA3A-DCDC66A2F1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64008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128016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92024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256032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40080" indent="0" algn="ctr">
              <a:buNone/>
              <a:defRPr/>
            </a:lvl2pPr>
            <a:lvl3pPr marL="1280160" indent="0" algn="ctr">
              <a:buNone/>
              <a:defRPr/>
            </a:lvl3pPr>
            <a:lvl4pPr marL="1920240" indent="0" algn="ctr">
              <a:buNone/>
              <a:defRPr/>
            </a:lvl4pPr>
            <a:lvl5pPr marL="2560320" indent="0" algn="ctr">
              <a:buNone/>
              <a:defRPr/>
            </a:lvl5pPr>
            <a:lvl6pPr marL="3200400" indent="0" algn="ctr">
              <a:buNone/>
              <a:defRPr/>
            </a:lvl6pPr>
            <a:lvl7pPr marL="3840480" indent="0" algn="ctr">
              <a:buNone/>
              <a:defRPr/>
            </a:lvl7pPr>
            <a:lvl8pPr marL="4480560" indent="0" algn="ctr">
              <a:buNone/>
              <a:defRPr/>
            </a:lvl8pPr>
            <a:lvl9pPr marL="512064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82E2E-B0D2-47F9-9738-330D5EA8262D}" type="datetime1">
              <a:rPr lang="fr-FR"/>
              <a:pPr>
                <a:defRPr/>
              </a:pPr>
              <a:t>31/08/2012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E12A6-E5C1-46FE-9F49-8B2CBBE7EF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6DDC3-77BF-4489-BBB4-B9411FABFD19}" type="datetime1">
              <a:rPr lang="fr-FR"/>
              <a:pPr>
                <a:defRPr/>
              </a:pPr>
              <a:t>31/08/2012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ECB5E-E910-4564-8A51-2C0D032289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99105-03C8-4E6D-B166-1F4BD4CD0575}" type="datetime1">
              <a:rPr lang="fr-FR"/>
              <a:pPr>
                <a:defRPr/>
              </a:pPr>
              <a:t>31/08/2012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910E8-2972-448D-8F49-6C50169463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B8179-2F0D-4AFC-98B9-ADD9FB2F9A21}" type="datetime1">
              <a:rPr lang="fr-FR"/>
              <a:pPr>
                <a:defRPr/>
              </a:pPr>
              <a:t>31/08/2012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5760C-7F24-4850-B2E1-18B180B83B9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1239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11239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40080" indent="0">
              <a:buNone/>
              <a:defRPr sz="2500"/>
            </a:lvl2pPr>
            <a:lvl3pPr marL="1280160" indent="0">
              <a:buNone/>
              <a:defRPr sz="2200"/>
            </a:lvl3pPr>
            <a:lvl4pPr marL="1920240" indent="0">
              <a:buNone/>
              <a:defRPr sz="2000"/>
            </a:lvl4pPr>
            <a:lvl5pPr marL="2560320" indent="0">
              <a:buNone/>
              <a:defRPr sz="2000"/>
            </a:lvl5pPr>
            <a:lvl6pPr marL="3200400" indent="0">
              <a:buNone/>
              <a:defRPr sz="2000"/>
            </a:lvl6pPr>
            <a:lvl7pPr marL="3840480" indent="0">
              <a:buNone/>
              <a:defRPr sz="2000"/>
            </a:lvl7pPr>
            <a:lvl8pPr marL="4480560" indent="0">
              <a:buNone/>
              <a:defRPr sz="2000"/>
            </a:lvl8pPr>
            <a:lvl9pPr marL="5120640" indent="0">
              <a:buNone/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A54FF-BE7F-40E2-B83F-C4948E5B1925}" type="datetime1">
              <a:rPr lang="fr-FR"/>
              <a:pPr>
                <a:defRPr/>
              </a:pPr>
              <a:t>31/08/2012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43709-9EDD-4EB3-AE35-33460B4161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74F3B-72AB-4536-8032-86F445BC1670}" type="datetime1">
              <a:rPr lang="fr-FR"/>
              <a:pPr>
                <a:defRPr/>
              </a:pPr>
              <a:t>31/08/2012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36EF5-D831-477D-8A29-E089BB0836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40081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0081" y="3044824"/>
            <a:ext cx="5656263" cy="5531804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03036" y="3044824"/>
            <a:ext cx="5658485" cy="5531804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AACC7-7688-4806-BABA-9C0FECE14081}" type="datetime1">
              <a:rPr lang="fr-FR"/>
              <a:pPr>
                <a:defRPr/>
              </a:pPr>
              <a:t>31/08/2012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E7845-1F11-4F84-BE11-C68F3D7B32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C1190-338E-4A45-8B49-FB52D2C6EA6F}" type="datetime1">
              <a:rPr lang="fr-FR"/>
              <a:pPr>
                <a:defRPr/>
              </a:pPr>
              <a:t>31/08/2012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AC5C8-4834-42ED-B5CA-11FCF023AF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81C56-E416-4FF3-8F4B-004F064218D4}" type="datetime1">
              <a:rPr lang="fr-FR"/>
              <a:pPr>
                <a:defRPr/>
              </a:pPr>
              <a:t>31/08/2012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12371-6AF1-4E28-847E-AF00AA7A5C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9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5069" y="382271"/>
            <a:ext cx="7156451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9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C6610-3A4B-4544-8D1B-9D438732F815}" type="datetime1">
              <a:rPr lang="fr-FR"/>
              <a:pPr>
                <a:defRPr/>
              </a:pPr>
              <a:t>31/08/2012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B1D54-A214-4F04-80DE-8766F79523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9203" y="6720841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09203" y="7514274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69162-E035-4234-A709-A891B9D4E8B5}" type="datetime1">
              <a:rPr lang="fr-FR"/>
              <a:pPr>
                <a:defRPr/>
              </a:pPr>
              <a:t>31/08/2012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2049C-E7FC-4807-9D97-D1AC4180E9F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0080" y="384494"/>
            <a:ext cx="1152144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0080" y="2240281"/>
            <a:ext cx="11521440" cy="633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" y="8743315"/>
            <a:ext cx="29870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l">
              <a:defRPr sz="2000">
                <a:latin typeface="Arial" charset="0"/>
              </a:defRPr>
            </a:lvl1pPr>
          </a:lstStyle>
          <a:p>
            <a:pPr>
              <a:defRPr/>
            </a:pPr>
            <a:fld id="{88F799B9-939E-4186-8B73-2E2ED0FBEF10}" type="datetime1">
              <a:rPr lang="fr-FR"/>
              <a:pPr>
                <a:defRPr/>
              </a:pPr>
              <a:t>31/08/2012</a:t>
            </a:fld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3315"/>
            <a:ext cx="40538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>
              <a:defRPr sz="20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8743315"/>
            <a:ext cx="29870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" charset="0"/>
              </a:defRPr>
            </a:lvl1pPr>
          </a:lstStyle>
          <a:p>
            <a:pPr>
              <a:defRPr/>
            </a:pPr>
            <a:fld id="{EE24FAD2-B8E8-4480-8F70-B80E1F0E58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31" name="Picture 2" descr="page intérieure.jpg                                            00354B98Macintosh HD                   C229542E: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70" y="15559"/>
            <a:ext cx="12794932" cy="958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5pPr>
      <a:lvl6pPr marL="640080" algn="ctr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6pPr>
      <a:lvl7pPr marL="1280160" algn="ctr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7pPr>
      <a:lvl8pPr marL="1920240" algn="ctr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8pPr>
      <a:lvl9pPr marL="2560320" algn="ctr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9pPr>
    </p:titleStyle>
    <p:bodyStyle>
      <a:lvl1pPr marL="480060" indent="-480060" algn="l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600200" indent="-32004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40280" indent="-32004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80360" indent="-32004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520440" indent="-32004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160520" indent="-32004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800600" indent="-32004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440680" indent="-32004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4"/>
          <p:cNvSpPr>
            <a:spLocks noGrp="1"/>
          </p:cNvSpPr>
          <p:nvPr>
            <p:ph type="ctrTitle" idx="4294967295"/>
          </p:nvPr>
        </p:nvSpPr>
        <p:spPr>
          <a:xfrm>
            <a:off x="960120" y="1406843"/>
            <a:ext cx="10881360" cy="2058035"/>
          </a:xfrm>
        </p:spPr>
        <p:txBody>
          <a:bodyPr/>
          <a:lstStyle/>
          <a:p>
            <a:r>
              <a:rPr lang="fr-FR" dirty="0" smtClean="0">
                <a:latin typeface="Arial Narrow" pitchFamily="34" charset="0"/>
              </a:rPr>
              <a:t>COMMUNE DE DENNEY</a:t>
            </a:r>
          </a:p>
        </p:txBody>
      </p:sp>
      <p:sp>
        <p:nvSpPr>
          <p:cNvPr id="2051" name="Titre 4"/>
          <p:cNvSpPr>
            <a:spLocks/>
          </p:cNvSpPr>
          <p:nvPr/>
        </p:nvSpPr>
        <p:spPr bwMode="auto">
          <a:xfrm>
            <a:off x="728981" y="7243129"/>
            <a:ext cx="111125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 eaLnBrk="0" hangingPunct="0"/>
            <a:r>
              <a:rPr lang="fr-FR" sz="4200" dirty="0">
                <a:solidFill>
                  <a:schemeClr val="tx2"/>
                </a:solidFill>
                <a:latin typeface="Arial Narrow" pitchFamily="34" charset="0"/>
              </a:rPr>
              <a:t>Réunion publique : vendredi </a:t>
            </a:r>
            <a:r>
              <a:rPr lang="fr-FR" sz="4200" dirty="0" smtClean="0">
                <a:solidFill>
                  <a:schemeClr val="tx2"/>
                </a:solidFill>
                <a:latin typeface="Arial Narrow" pitchFamily="34" charset="0"/>
              </a:rPr>
              <a:t>31 Aout </a:t>
            </a:r>
            <a:r>
              <a:rPr lang="fr-FR" sz="4200" dirty="0">
                <a:solidFill>
                  <a:schemeClr val="tx2"/>
                </a:solidFill>
                <a:latin typeface="Arial Narrow" pitchFamily="34" charset="0"/>
              </a:rPr>
              <a:t>à </a:t>
            </a:r>
            <a:r>
              <a:rPr lang="fr-FR" sz="4200" dirty="0" smtClean="0">
                <a:solidFill>
                  <a:schemeClr val="tx2"/>
                </a:solidFill>
                <a:latin typeface="Arial Narrow" pitchFamily="34" charset="0"/>
              </a:rPr>
              <a:t>20h00</a:t>
            </a:r>
            <a:endParaRPr lang="fr-FR" sz="42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52" name="Titre 4"/>
          <p:cNvSpPr>
            <a:spLocks/>
          </p:cNvSpPr>
          <p:nvPr/>
        </p:nvSpPr>
        <p:spPr bwMode="auto">
          <a:xfrm>
            <a:off x="940119" y="4036061"/>
            <a:ext cx="10881360" cy="205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 eaLnBrk="0" hangingPunct="0"/>
            <a:r>
              <a:rPr lang="fr-FR" sz="6200" dirty="0">
                <a:solidFill>
                  <a:srgbClr val="003399"/>
                </a:solidFill>
                <a:latin typeface="Arial Narrow" pitchFamily="34" charset="0"/>
              </a:rPr>
              <a:t>PLAN LOCAL D’URBANISME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653415" y="1537593"/>
            <a:ext cx="12148185" cy="7765178"/>
          </a:xfrm>
          <a:prstGeom prst="rect">
            <a:avLst/>
          </a:prstGeom>
          <a:noFill/>
          <a:ln w="50800" algn="ctr">
            <a:noFill/>
            <a:prstDash val="sysDot"/>
            <a:miter lim="800000"/>
            <a:headEnd/>
            <a:tailEnd/>
          </a:ln>
        </p:spPr>
        <p:txBody>
          <a:bodyPr lIns="126000" tIns="65520" rIns="126000" bIns="65520" anchor="ctr">
            <a:spAutoFit/>
          </a:bodyPr>
          <a:lstStyle/>
          <a:p>
            <a:pPr algn="just" eaLnBrk="0" hangingPunct="0"/>
            <a:r>
              <a:rPr lang="fr-FR" b="1" dirty="0">
                <a:latin typeface="Arial Narrow" pitchFamily="34" charset="0"/>
                <a:cs typeface="Times New Roman" pitchFamily="18" charset="0"/>
              </a:rPr>
              <a:t>Caractères de la zone </a:t>
            </a:r>
            <a:r>
              <a:rPr lang="fr-FR" b="1" dirty="0" smtClean="0">
                <a:latin typeface="Arial Narrow" pitchFamily="34" charset="0"/>
                <a:cs typeface="Times New Roman" pitchFamily="18" charset="0"/>
              </a:rPr>
              <a:t>AU</a:t>
            </a:r>
          </a:p>
          <a:p>
            <a:pPr algn="just" eaLnBrk="0" hangingPunct="0"/>
            <a:endParaRPr lang="fr-FR" dirty="0">
              <a:latin typeface="Arial Narrow" pitchFamily="34" charset="0"/>
            </a:endParaRPr>
          </a:p>
          <a:p>
            <a:pPr algn="just" eaLnBrk="0" hangingPunct="0"/>
            <a:r>
              <a:rPr lang="fr-FR" sz="2000" dirty="0">
                <a:latin typeface="Arial Narrow" pitchFamily="34" charset="0"/>
                <a:cs typeface="Times New Roman" pitchFamily="18" charset="0"/>
              </a:rPr>
              <a:t>De manière générale, la zone AU est un espace destiné à être urbanisé dans le futur. La zone AU est destinée au développement de l’urbanisation dans le cadre d’une opération d’aménagement d’ensemble </a:t>
            </a:r>
            <a:r>
              <a:rPr lang="fr-FR" sz="2000" dirty="0">
                <a:latin typeface="Arial Narrow" pitchFamily="34" charset="0"/>
              </a:rPr>
              <a:t>ou au fur et à mesure de l’avancée des réseaux nécessaires à l’urbanisation de la zone.</a:t>
            </a:r>
            <a:endParaRPr lang="fr-FR" sz="2000" dirty="0">
              <a:latin typeface="Arial Narrow" pitchFamily="34" charset="0"/>
              <a:cs typeface="Times New Roman" pitchFamily="18" charset="0"/>
            </a:endParaRPr>
          </a:p>
          <a:p>
            <a:pPr algn="just" eaLnBrk="0" hangingPunct="0"/>
            <a:endParaRPr lang="fr-FR" sz="2000" dirty="0">
              <a:latin typeface="Arial Narrow" pitchFamily="34" charset="0"/>
            </a:endParaRPr>
          </a:p>
          <a:p>
            <a:r>
              <a:rPr lang="fr-FR" sz="2000" u="sng" dirty="0">
                <a:latin typeface="Arial Narrow" pitchFamily="34" charset="0"/>
                <a:cs typeface="Times New Roman" pitchFamily="18" charset="0"/>
              </a:rPr>
              <a:t>Définition des différents secteurs de la zone AU </a:t>
            </a:r>
            <a:r>
              <a:rPr lang="fr-FR" sz="2000" u="sng" dirty="0" smtClean="0">
                <a:latin typeface="Arial Narrow" pitchFamily="34" charset="0"/>
                <a:cs typeface="Times New Roman" pitchFamily="18" charset="0"/>
              </a:rPr>
              <a:t>:</a:t>
            </a:r>
          </a:p>
          <a:p>
            <a:endParaRPr lang="fr-FR" sz="2000" u="sng" dirty="0" smtClean="0">
              <a:latin typeface="Arial Narrow" pitchFamily="34" charset="0"/>
              <a:cs typeface="Times New Roman" pitchFamily="18" charset="0"/>
            </a:endParaRPr>
          </a:p>
          <a:p>
            <a:pPr algn="just"/>
            <a:r>
              <a:rPr lang="fr-FR" sz="2000" b="1" dirty="0" smtClean="0">
                <a:latin typeface="Arial Narrow" pitchFamily="34" charset="0"/>
                <a:cs typeface="Times New Roman" pitchFamily="18" charset="0"/>
              </a:rPr>
              <a:t>1AU : Il s’agit d’une zone où la desserte en équipements en périphérie immédiate existe et sa capacité est suffisante. </a:t>
            </a:r>
          </a:p>
          <a:p>
            <a:pPr algn="just"/>
            <a:r>
              <a:rPr lang="fr-FR" sz="2000" b="1" dirty="0" smtClean="0">
                <a:latin typeface="Arial Narrow" pitchFamily="34" charset="0"/>
                <a:cs typeface="Times New Roman" pitchFamily="18" charset="0"/>
              </a:rPr>
              <a:t>L’affectation dominante de ces secteurs est l’habitat</a:t>
            </a:r>
            <a:r>
              <a:rPr lang="fr-FR" sz="2000" dirty="0" smtClean="0">
                <a:latin typeface="Arial Narrow" pitchFamily="34" charset="0"/>
                <a:cs typeface="Times New Roman" pitchFamily="18" charset="0"/>
              </a:rPr>
              <a:t>. Néanmoins, sont également autorisés, les équipements et services qui en sont le complément normal ainsi que les activités, sous réserve qu’elles soient compatibles avec l’environnement d’un quartier d’habitation.</a:t>
            </a:r>
          </a:p>
          <a:p>
            <a:pPr algn="just"/>
            <a:r>
              <a:rPr lang="fr-FR" sz="2000" dirty="0" smtClean="0">
                <a:latin typeface="Arial Narrow" pitchFamily="34" charset="0"/>
                <a:cs typeface="Times New Roman" pitchFamily="18" charset="0"/>
              </a:rPr>
              <a:t> </a:t>
            </a:r>
          </a:p>
          <a:p>
            <a:pPr algn="just"/>
            <a:r>
              <a:rPr lang="fr-FR" sz="2000" dirty="0" smtClean="0">
                <a:solidFill>
                  <a:srgbClr val="00B050"/>
                </a:solidFill>
                <a:latin typeface="Arial Narrow" pitchFamily="34" charset="0"/>
                <a:cs typeface="Times New Roman" pitchFamily="18" charset="0"/>
              </a:rPr>
              <a:t>La zone AU est destinée au développement de l’urbanisation dans le cadre d’une opération d’aménagement d’ensemble, néanmoins, le développement de l’urbanisation peut-être </a:t>
            </a:r>
            <a:r>
              <a:rPr lang="fr-FR" sz="2000" dirty="0" err="1" smtClean="0">
                <a:solidFill>
                  <a:srgbClr val="00B050"/>
                </a:solidFill>
                <a:latin typeface="Arial Narrow" pitchFamily="34" charset="0"/>
                <a:cs typeface="Times New Roman" pitchFamily="18" charset="0"/>
              </a:rPr>
              <a:t>phasée</a:t>
            </a:r>
            <a:r>
              <a:rPr lang="fr-FR" sz="2000" dirty="0" smtClean="0">
                <a:solidFill>
                  <a:srgbClr val="00B050"/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sz="2000" dirty="0" smtClean="0">
                <a:solidFill>
                  <a:srgbClr val="00B050"/>
                </a:solidFill>
                <a:latin typeface="Arial Narrow" pitchFamily="34" charset="0"/>
                <a:cs typeface="Times New Roman" pitchFamily="18" charset="0"/>
              </a:rPr>
              <a:t>de manière à échelonner l’urbanisation dans le temps.</a:t>
            </a:r>
          </a:p>
          <a:p>
            <a:pPr algn="just"/>
            <a:r>
              <a:rPr lang="fr-FR" sz="2000" dirty="0" smtClean="0">
                <a:latin typeface="Arial Narrow" pitchFamily="34" charset="0"/>
                <a:cs typeface="Times New Roman" pitchFamily="18" charset="0"/>
              </a:rPr>
              <a:t> </a:t>
            </a:r>
          </a:p>
          <a:p>
            <a:pPr algn="just"/>
            <a:endParaRPr lang="fr-FR" sz="2000" dirty="0" smtClean="0">
              <a:latin typeface="Arial Narrow" pitchFamily="34" charset="0"/>
              <a:cs typeface="Times New Roman" pitchFamily="18" charset="0"/>
            </a:endParaRPr>
          </a:p>
          <a:p>
            <a:pPr algn="just"/>
            <a:r>
              <a:rPr lang="fr-FR" sz="2000" b="1" dirty="0" smtClean="0">
                <a:latin typeface="Arial Narrow" pitchFamily="34" charset="0"/>
                <a:cs typeface="Times New Roman" pitchFamily="18" charset="0"/>
              </a:rPr>
              <a:t>2AU : il s’agit d’une zone naturelle non pourvue des équipements de viabilité ou disposant d’équipements insuffisants pour son urbanisation, mais destinée à être urbanisée dans le futur. </a:t>
            </a:r>
            <a:r>
              <a:rPr lang="fr-FR" sz="2000" dirty="0" smtClean="0">
                <a:latin typeface="Arial Narrow" pitchFamily="34" charset="0"/>
                <a:cs typeface="Times New Roman" pitchFamily="18" charset="0"/>
              </a:rPr>
              <a:t>Elle est inconstructible en l’état et ne pourra être urbanisée qu’après modification du PLU.</a:t>
            </a:r>
          </a:p>
          <a:p>
            <a:pPr algn="just"/>
            <a:r>
              <a:rPr lang="fr-FR" sz="2000" dirty="0" smtClean="0">
                <a:latin typeface="Arial Narrow" pitchFamily="34" charset="0"/>
                <a:cs typeface="Times New Roman" pitchFamily="18" charset="0"/>
              </a:rPr>
              <a:t>Cette dernière est vouée au développement de l’habitat à long terme.</a:t>
            </a:r>
          </a:p>
          <a:p>
            <a:endParaRPr lang="fr-FR" sz="2000" u="sng" dirty="0" smtClean="0">
              <a:latin typeface="Arial Narrow" pitchFamily="34" charset="0"/>
              <a:cs typeface="Times New Roman" pitchFamily="18" charset="0"/>
            </a:endParaRPr>
          </a:p>
          <a:p>
            <a:pPr algn="just"/>
            <a:endParaRPr lang="fr-FR" sz="2000" dirty="0" smtClean="0">
              <a:latin typeface="Arial Narrow" pitchFamily="34" charset="0"/>
              <a:cs typeface="Times New Roman" pitchFamily="18" charset="0"/>
            </a:endParaRPr>
          </a:p>
          <a:p>
            <a:endParaRPr lang="fr-FR" sz="2000" u="sng" dirty="0" smtClean="0">
              <a:latin typeface="Arial Narrow" pitchFamily="34" charset="0"/>
              <a:cs typeface="Times New Roman" pitchFamily="18" charset="0"/>
            </a:endParaRPr>
          </a:p>
          <a:p>
            <a:endParaRPr lang="fr-FR" sz="2000" u="sng" dirty="0" smtClean="0"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12371-6AF1-4E28-847E-AF00AA7A5C5B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9042" t="22800" r="13905" b="12578"/>
          <a:stretch>
            <a:fillRect/>
          </a:stretch>
        </p:blipFill>
        <p:spPr bwMode="auto">
          <a:xfrm>
            <a:off x="648152" y="0"/>
            <a:ext cx="11513368" cy="94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lipse 3"/>
          <p:cNvSpPr/>
          <p:nvPr/>
        </p:nvSpPr>
        <p:spPr>
          <a:xfrm>
            <a:off x="1144216" y="2568352"/>
            <a:ext cx="2016224" cy="1728192"/>
          </a:xfrm>
          <a:prstGeom prst="ellipse">
            <a:avLst/>
          </a:prstGeom>
          <a:solidFill>
            <a:srgbClr val="201A9A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12371-6AF1-4E28-847E-AF00AA7A5C5B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57632" t="10561" b="2857"/>
          <a:stretch>
            <a:fillRect/>
          </a:stretch>
        </p:blipFill>
        <p:spPr bwMode="auto">
          <a:xfrm>
            <a:off x="143000" y="588055"/>
            <a:ext cx="12292336" cy="865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rme libre 4"/>
          <p:cNvSpPr/>
          <p:nvPr/>
        </p:nvSpPr>
        <p:spPr>
          <a:xfrm>
            <a:off x="4148847" y="6177064"/>
            <a:ext cx="1882302" cy="1464013"/>
          </a:xfrm>
          <a:custGeom>
            <a:avLst/>
            <a:gdLst>
              <a:gd name="connsiteX0" fmla="*/ 311285 w 1882302"/>
              <a:gd name="connsiteY0" fmla="*/ 384242 h 1464013"/>
              <a:gd name="connsiteX1" fmla="*/ 515566 w 1882302"/>
              <a:gd name="connsiteY1" fmla="*/ 856034 h 1464013"/>
              <a:gd name="connsiteX2" fmla="*/ 1001949 w 1882302"/>
              <a:gd name="connsiteY2" fmla="*/ 554476 h 1464013"/>
              <a:gd name="connsiteX3" fmla="*/ 875489 w 1882302"/>
              <a:gd name="connsiteY3" fmla="*/ 355059 h 1464013"/>
              <a:gd name="connsiteX4" fmla="*/ 1444557 w 1882302"/>
              <a:gd name="connsiteY4" fmla="*/ 0 h 1464013"/>
              <a:gd name="connsiteX5" fmla="*/ 1536970 w 1882302"/>
              <a:gd name="connsiteY5" fmla="*/ 111868 h 1464013"/>
              <a:gd name="connsiteX6" fmla="*/ 1561289 w 1882302"/>
              <a:gd name="connsiteY6" fmla="*/ 175098 h 1464013"/>
              <a:gd name="connsiteX7" fmla="*/ 1833664 w 1882302"/>
              <a:gd name="connsiteY7" fmla="*/ 0 h 1464013"/>
              <a:gd name="connsiteX8" fmla="*/ 1882302 w 1882302"/>
              <a:gd name="connsiteY8" fmla="*/ 97276 h 1464013"/>
              <a:gd name="connsiteX9" fmla="*/ 1687749 w 1882302"/>
              <a:gd name="connsiteY9" fmla="*/ 233464 h 1464013"/>
              <a:gd name="connsiteX10" fmla="*/ 1838527 w 1882302"/>
              <a:gd name="connsiteY10" fmla="*/ 437745 h 1464013"/>
              <a:gd name="connsiteX11" fmla="*/ 1712068 w 1882302"/>
              <a:gd name="connsiteY11" fmla="*/ 583659 h 1464013"/>
              <a:gd name="connsiteX12" fmla="*/ 1624519 w 1882302"/>
              <a:gd name="connsiteY12" fmla="*/ 471791 h 1464013"/>
              <a:gd name="connsiteX13" fmla="*/ 1342417 w 1882302"/>
              <a:gd name="connsiteY13" fmla="*/ 671208 h 1464013"/>
              <a:gd name="connsiteX14" fmla="*/ 1439693 w 1882302"/>
              <a:gd name="connsiteY14" fmla="*/ 773349 h 1464013"/>
              <a:gd name="connsiteX15" fmla="*/ 1444557 w 1882302"/>
              <a:gd name="connsiteY15" fmla="*/ 797668 h 1464013"/>
              <a:gd name="connsiteX16" fmla="*/ 1391055 w 1882302"/>
              <a:gd name="connsiteY16" fmla="*/ 865762 h 1464013"/>
              <a:gd name="connsiteX17" fmla="*/ 1050587 w 1882302"/>
              <a:gd name="connsiteY17" fmla="*/ 1099225 h 1464013"/>
              <a:gd name="connsiteX18" fmla="*/ 685800 w 1882302"/>
              <a:gd name="connsiteY18" fmla="*/ 1279187 h 1464013"/>
              <a:gd name="connsiteX19" fmla="*/ 690664 w 1882302"/>
              <a:gd name="connsiteY19" fmla="*/ 1332689 h 1464013"/>
              <a:gd name="connsiteX20" fmla="*/ 403698 w 1882302"/>
              <a:gd name="connsiteY20" fmla="*/ 1464013 h 1464013"/>
              <a:gd name="connsiteX21" fmla="*/ 0 w 1882302"/>
              <a:gd name="connsiteY21" fmla="*/ 1138136 h 1464013"/>
              <a:gd name="connsiteX22" fmla="*/ 311285 w 1882302"/>
              <a:gd name="connsiteY22" fmla="*/ 384242 h 146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82302" h="1464013">
                <a:moveTo>
                  <a:pt x="311285" y="384242"/>
                </a:moveTo>
                <a:lnTo>
                  <a:pt x="515566" y="856034"/>
                </a:lnTo>
                <a:lnTo>
                  <a:pt x="1001949" y="554476"/>
                </a:lnTo>
                <a:lnTo>
                  <a:pt x="875489" y="355059"/>
                </a:lnTo>
                <a:lnTo>
                  <a:pt x="1444557" y="0"/>
                </a:lnTo>
                <a:lnTo>
                  <a:pt x="1536970" y="111868"/>
                </a:lnTo>
                <a:lnTo>
                  <a:pt x="1561289" y="175098"/>
                </a:lnTo>
                <a:lnTo>
                  <a:pt x="1833664" y="0"/>
                </a:lnTo>
                <a:lnTo>
                  <a:pt x="1882302" y="97276"/>
                </a:lnTo>
                <a:lnTo>
                  <a:pt x="1687749" y="233464"/>
                </a:lnTo>
                <a:lnTo>
                  <a:pt x="1838527" y="437745"/>
                </a:lnTo>
                <a:lnTo>
                  <a:pt x="1712068" y="583659"/>
                </a:lnTo>
                <a:lnTo>
                  <a:pt x="1624519" y="471791"/>
                </a:lnTo>
                <a:lnTo>
                  <a:pt x="1342417" y="671208"/>
                </a:lnTo>
                <a:lnTo>
                  <a:pt x="1439693" y="773349"/>
                </a:lnTo>
                <a:lnTo>
                  <a:pt x="1444557" y="797668"/>
                </a:lnTo>
                <a:lnTo>
                  <a:pt x="1391055" y="865762"/>
                </a:lnTo>
                <a:lnTo>
                  <a:pt x="1050587" y="1099225"/>
                </a:lnTo>
                <a:lnTo>
                  <a:pt x="685800" y="1279187"/>
                </a:lnTo>
                <a:lnTo>
                  <a:pt x="690664" y="1332689"/>
                </a:lnTo>
                <a:lnTo>
                  <a:pt x="403698" y="1464013"/>
                </a:lnTo>
                <a:lnTo>
                  <a:pt x="0" y="1138136"/>
                </a:lnTo>
                <a:lnTo>
                  <a:pt x="311285" y="384242"/>
                </a:lnTo>
                <a:close/>
              </a:path>
            </a:pathLst>
          </a:custGeom>
          <a:solidFill>
            <a:srgbClr val="9E2684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888632" y="675468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1.2 ha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 rot="3190783">
            <a:off x="6358080" y="1760995"/>
            <a:ext cx="1080120" cy="3312368"/>
          </a:xfrm>
          <a:prstGeom prst="ellipse">
            <a:avLst/>
          </a:prstGeom>
          <a:solidFill>
            <a:srgbClr val="201A9A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12371-6AF1-4E28-847E-AF00AA7A5C5B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55816" t="10561" b="12578"/>
          <a:stretch>
            <a:fillRect/>
          </a:stretch>
        </p:blipFill>
        <p:spPr bwMode="auto">
          <a:xfrm>
            <a:off x="0" y="1056184"/>
            <a:ext cx="12819262" cy="768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LOGO TOPOS cou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4891" y="1486853"/>
            <a:ext cx="5671820" cy="176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itre 4"/>
          <p:cNvSpPr>
            <a:spLocks/>
          </p:cNvSpPr>
          <p:nvPr/>
        </p:nvSpPr>
        <p:spPr bwMode="auto">
          <a:xfrm>
            <a:off x="1137920" y="3531553"/>
            <a:ext cx="1088136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 eaLnBrk="0" hangingPunct="0"/>
            <a:r>
              <a:rPr lang="fr-FR" sz="4200" dirty="0">
                <a:solidFill>
                  <a:schemeClr val="tx2"/>
                </a:solidFill>
                <a:latin typeface="Arial Narrow" pitchFamily="34" charset="0"/>
              </a:rPr>
              <a:t>Vous remercie de votre attention</a:t>
            </a:r>
          </a:p>
        </p:txBody>
      </p:sp>
      <p:sp>
        <p:nvSpPr>
          <p:cNvPr id="36868" name="Titre 4"/>
          <p:cNvSpPr>
            <a:spLocks/>
          </p:cNvSpPr>
          <p:nvPr/>
        </p:nvSpPr>
        <p:spPr bwMode="auto">
          <a:xfrm>
            <a:off x="940119" y="5707381"/>
            <a:ext cx="10881360" cy="205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 eaLnBrk="0" hangingPunct="0"/>
            <a:r>
              <a:rPr lang="fr-FR" sz="6200" dirty="0">
                <a:solidFill>
                  <a:srgbClr val="003399"/>
                </a:solidFill>
                <a:latin typeface="Arial Narrow" pitchFamily="34" charset="0"/>
              </a:rPr>
              <a:t>Questions / débat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4"/>
          <p:cNvSpPr>
            <a:spLocks/>
          </p:cNvSpPr>
          <p:nvPr/>
        </p:nvSpPr>
        <p:spPr bwMode="auto">
          <a:xfrm>
            <a:off x="940119" y="4036061"/>
            <a:ext cx="10881360" cy="205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 eaLnBrk="0" hangingPunct="0"/>
            <a:r>
              <a:rPr lang="fr-FR" sz="6200" dirty="0">
                <a:solidFill>
                  <a:srgbClr val="003399"/>
                </a:solidFill>
                <a:latin typeface="Arial Narrow" pitchFamily="34" charset="0"/>
              </a:rPr>
              <a:t>Rappel synthétique sur le </a:t>
            </a:r>
            <a:r>
              <a:rPr lang="fr-FR" sz="6200" dirty="0" smtClean="0">
                <a:solidFill>
                  <a:srgbClr val="003399"/>
                </a:solidFill>
                <a:latin typeface="Arial Narrow" pitchFamily="34" charset="0"/>
              </a:rPr>
              <a:t>PLU</a:t>
            </a:r>
            <a:endParaRPr lang="fr-FR" sz="6200" dirty="0">
              <a:solidFill>
                <a:srgbClr val="003399"/>
              </a:solidFill>
              <a:latin typeface="Arial Narrow" pitchFamily="34" charset="0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6158550" y="9190039"/>
            <a:ext cx="380361" cy="39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016" tIns="64008" rIns="128016" bIns="64008">
            <a:spAutoFit/>
          </a:bodyPr>
          <a:lstStyle/>
          <a:p>
            <a:pPr algn="l"/>
            <a:r>
              <a:rPr lang="fr-FR" sz="1700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546735" y="2800351"/>
            <a:ext cx="12154853" cy="360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6002" tIns="73002" rIns="146002" bIns="73002"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fr-FR" sz="2800" b="1" i="1" dirty="0">
                <a:latin typeface="Arial Narrow" pitchFamily="34" charset="0"/>
              </a:rPr>
              <a:t>L’élaboration d’un PLU a pour objectif principal d’envisager le développement cohérent de la commune à moyen et long terme dans un souci d’intérêt général.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endParaRPr lang="fr-FR" sz="2800" b="1" i="1" dirty="0">
              <a:latin typeface="Arial Narrow" pitchFamily="34" charset="0"/>
            </a:endParaRP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fr-FR" sz="2800" b="1" i="1" dirty="0">
                <a:latin typeface="Arial Narrow" pitchFamily="34" charset="0"/>
              </a:rPr>
              <a:t>L’intérêt général correspond à une recherche de cohérence du territoire dans son ensemble et non pas à une combinaison d’intérêts privés.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4"/>
          <p:cNvSpPr>
            <a:spLocks/>
          </p:cNvSpPr>
          <p:nvPr/>
        </p:nvSpPr>
        <p:spPr bwMode="auto">
          <a:xfrm>
            <a:off x="515620" y="-373380"/>
            <a:ext cx="1088136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 algn="l" eaLnBrk="0" hangingPunct="0"/>
            <a:r>
              <a:rPr lang="fr-FR" sz="4200" dirty="0">
                <a:solidFill>
                  <a:schemeClr val="tx2"/>
                </a:solidFill>
                <a:latin typeface="Arial Narrow" pitchFamily="34" charset="0"/>
              </a:rPr>
              <a:t>La procédure</a:t>
            </a:r>
          </a:p>
        </p:txBody>
      </p:sp>
      <p:sp>
        <p:nvSpPr>
          <p:cNvPr id="6147" name="Oval 4"/>
          <p:cNvSpPr>
            <a:spLocks noChangeArrowheads="1"/>
          </p:cNvSpPr>
          <p:nvPr/>
        </p:nvSpPr>
        <p:spPr bwMode="auto">
          <a:xfrm>
            <a:off x="153355" y="1497966"/>
            <a:ext cx="3000375" cy="1909128"/>
          </a:xfrm>
          <a:prstGeom prst="ellipse">
            <a:avLst/>
          </a:prstGeom>
          <a:solidFill>
            <a:srgbClr val="CCFFFF"/>
          </a:solidFill>
          <a:ln w="9525">
            <a:solidFill>
              <a:srgbClr val="CCFFFF"/>
            </a:solidFill>
            <a:round/>
            <a:headEnd/>
            <a:tailEnd/>
          </a:ln>
        </p:spPr>
        <p:txBody>
          <a:bodyPr wrap="none" lIns="128016" tIns="64008" rIns="128016" bIns="64008" anchor="ctr"/>
          <a:lstStyle/>
          <a:p>
            <a:endParaRPr lang="fr-FR" sz="1500" dirty="0">
              <a:latin typeface="Arial Narrow" pitchFamily="34" charset="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268924" y="1762444"/>
            <a:ext cx="2769235" cy="130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500" b="1" dirty="0">
                <a:latin typeface="Arial Narrow" pitchFamily="34" charset="0"/>
              </a:rPr>
              <a:t>Délibération du Conseil 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500" b="1" dirty="0">
                <a:latin typeface="Arial Narrow" pitchFamily="34" charset="0"/>
              </a:rPr>
              <a:t>Prescrivant l’élaboration du PLU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500" b="1" dirty="0">
                <a:latin typeface="Arial Narrow" pitchFamily="34" charset="0"/>
              </a:rPr>
              <a:t>Fixant les modalités de la concertation</a:t>
            </a:r>
          </a:p>
        </p:txBody>
      </p:sp>
      <p:sp>
        <p:nvSpPr>
          <p:cNvPr id="6149" name="Oval 7"/>
          <p:cNvSpPr>
            <a:spLocks noChangeArrowheads="1"/>
          </p:cNvSpPr>
          <p:nvPr/>
        </p:nvSpPr>
        <p:spPr bwMode="auto">
          <a:xfrm>
            <a:off x="7725411" y="2000251"/>
            <a:ext cx="3347085" cy="1004570"/>
          </a:xfrm>
          <a:prstGeom prst="ellipse">
            <a:avLst/>
          </a:prstGeom>
          <a:noFill/>
          <a:ln w="9525">
            <a:solidFill>
              <a:srgbClr val="6600FF"/>
            </a:solidFill>
            <a:round/>
            <a:headEnd/>
            <a:tailEnd/>
          </a:ln>
        </p:spPr>
        <p:txBody>
          <a:bodyPr wrap="none" lIns="128016" tIns="64008" rIns="128016" bIns="64008" anchor="ctr"/>
          <a:lstStyle/>
          <a:p>
            <a:endParaRPr lang="fr-FR" sz="1500" dirty="0">
              <a:latin typeface="Arial Narrow" pitchFamily="34" charset="0"/>
            </a:endParaRP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8036561" y="2202499"/>
            <a:ext cx="2769235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500" b="1" dirty="0">
                <a:latin typeface="Arial Narrow" pitchFamily="34" charset="0"/>
              </a:rPr>
              <a:t>La Commune  transmet pour avis le projet de PLU aux PPA</a:t>
            </a:r>
          </a:p>
        </p:txBody>
      </p:sp>
      <p:sp>
        <p:nvSpPr>
          <p:cNvPr id="6151" name="Oval 10"/>
          <p:cNvSpPr>
            <a:spLocks noChangeArrowheads="1"/>
          </p:cNvSpPr>
          <p:nvPr/>
        </p:nvSpPr>
        <p:spPr bwMode="auto">
          <a:xfrm>
            <a:off x="3473768" y="1062356"/>
            <a:ext cx="2824797" cy="2102485"/>
          </a:xfrm>
          <a:prstGeom prst="ellipse">
            <a:avLst/>
          </a:prstGeom>
          <a:noFill/>
          <a:ln w="19050">
            <a:solidFill>
              <a:srgbClr val="6600FF"/>
            </a:solidFill>
            <a:round/>
            <a:headEnd/>
            <a:tailEnd/>
          </a:ln>
        </p:spPr>
        <p:txBody>
          <a:bodyPr wrap="none" lIns="128016" tIns="64008" rIns="128016" bIns="64008" anchor="ctr"/>
          <a:lstStyle/>
          <a:p>
            <a:endParaRPr lang="fr-FR" sz="1500" dirty="0">
              <a:latin typeface="Arial Narrow" pitchFamily="34" charset="0"/>
            </a:endParaRPr>
          </a:p>
        </p:txBody>
      </p:sp>
      <p:sp>
        <p:nvSpPr>
          <p:cNvPr id="6152" name="Text Box 11"/>
          <p:cNvSpPr txBox="1">
            <a:spLocks noChangeArrowheads="1"/>
          </p:cNvSpPr>
          <p:nvPr/>
        </p:nvSpPr>
        <p:spPr bwMode="auto">
          <a:xfrm>
            <a:off x="3518219" y="1524635"/>
            <a:ext cx="2769235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500" b="1" dirty="0">
                <a:latin typeface="Arial Narrow" pitchFamily="34" charset="0"/>
              </a:rPr>
              <a:t>La Commune notifie cette délibération aux personnes publiques associées (État, Région, département…) PPA</a:t>
            </a:r>
          </a:p>
        </p:txBody>
      </p:sp>
      <p:sp>
        <p:nvSpPr>
          <p:cNvPr id="6153" name="Freeform 12"/>
          <p:cNvSpPr>
            <a:spLocks/>
          </p:cNvSpPr>
          <p:nvPr/>
        </p:nvSpPr>
        <p:spPr bwMode="auto">
          <a:xfrm>
            <a:off x="2835911" y="1013460"/>
            <a:ext cx="1135699" cy="348933"/>
          </a:xfrm>
          <a:custGeom>
            <a:avLst/>
            <a:gdLst>
              <a:gd name="T0" fmla="*/ 0 w 512"/>
              <a:gd name="T1" fmla="*/ 2147483647 h 124"/>
              <a:gd name="T2" fmla="*/ 2147483647 w 512"/>
              <a:gd name="T3" fmla="*/ 2147483647 h 124"/>
              <a:gd name="T4" fmla="*/ 2147483647 w 512"/>
              <a:gd name="T5" fmla="*/ 2147483647 h 124"/>
              <a:gd name="T6" fmla="*/ 0 60000 65536"/>
              <a:gd name="T7" fmla="*/ 0 60000 65536"/>
              <a:gd name="T8" fmla="*/ 0 60000 65536"/>
              <a:gd name="T9" fmla="*/ 0 w 512"/>
              <a:gd name="T10" fmla="*/ 0 h 124"/>
              <a:gd name="T11" fmla="*/ 512 w 512"/>
              <a:gd name="T12" fmla="*/ 124 h 1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2" h="124">
                <a:moveTo>
                  <a:pt x="0" y="124"/>
                </a:moveTo>
                <a:cubicBezTo>
                  <a:pt x="37" y="106"/>
                  <a:pt x="146" y="10"/>
                  <a:pt x="231" y="5"/>
                </a:cubicBezTo>
                <a:cubicBezTo>
                  <a:pt x="316" y="0"/>
                  <a:pt x="453" y="74"/>
                  <a:pt x="512" y="92"/>
                </a:cubicBezTo>
              </a:path>
            </a:pathLst>
          </a:custGeom>
          <a:noFill/>
          <a:ln w="101600">
            <a:solidFill>
              <a:srgbClr val="000080"/>
            </a:solidFill>
            <a:round/>
            <a:headEnd/>
            <a:tailEnd type="triangle" w="med" len="med"/>
          </a:ln>
        </p:spPr>
        <p:txBody>
          <a:bodyPr lIns="128016" tIns="64008" rIns="128016" bIns="64008"/>
          <a:lstStyle/>
          <a:p>
            <a:endParaRPr lang="fr-FR" sz="1500" dirty="0">
              <a:latin typeface="Arial Narrow" pitchFamily="34" charset="0"/>
            </a:endParaRPr>
          </a:p>
        </p:txBody>
      </p:sp>
      <p:sp>
        <p:nvSpPr>
          <p:cNvPr id="6154" name="Rectangle 14"/>
          <p:cNvSpPr>
            <a:spLocks noChangeArrowheads="1"/>
          </p:cNvSpPr>
          <p:nvPr/>
        </p:nvSpPr>
        <p:spPr bwMode="auto">
          <a:xfrm>
            <a:off x="457836" y="4276091"/>
            <a:ext cx="2422525" cy="120459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lIns="128016" tIns="64008" rIns="128016" bIns="64008" anchor="ctr"/>
          <a:lstStyle/>
          <a:p>
            <a:endParaRPr lang="fr-FR" sz="1500" dirty="0">
              <a:latin typeface="Arial Narrow" pitchFamily="34" charset="0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669086" y="4331654"/>
            <a:ext cx="1506630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28016" tIns="64008" rIns="128016" bIns="64008">
            <a:spAutoFit/>
          </a:bodyPr>
          <a:lstStyle/>
          <a:p>
            <a:pPr>
              <a:defRPr/>
            </a:pPr>
            <a:r>
              <a:rPr lang="fr-FR" sz="15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ETUDES </a:t>
            </a:r>
          </a:p>
          <a:p>
            <a:pPr>
              <a:defRPr/>
            </a:pPr>
            <a:r>
              <a:rPr lang="fr-FR" sz="15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ASSOCIATION</a:t>
            </a:r>
          </a:p>
          <a:p>
            <a:pPr>
              <a:defRPr/>
            </a:pPr>
            <a:r>
              <a:rPr lang="fr-FR" sz="15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CONCERTATION</a:t>
            </a:r>
          </a:p>
          <a:p>
            <a:pPr>
              <a:defRPr/>
            </a:pPr>
            <a:r>
              <a:rPr lang="fr-FR" sz="1500" dirty="0">
                <a:latin typeface="Arial Narrow" pitchFamily="34" charset="0"/>
              </a:rPr>
              <a:t>(Plusieurs mois)</a:t>
            </a:r>
          </a:p>
        </p:txBody>
      </p:sp>
      <p:sp>
        <p:nvSpPr>
          <p:cNvPr id="6156" name="Freeform 16"/>
          <p:cNvSpPr>
            <a:spLocks/>
          </p:cNvSpPr>
          <p:nvPr/>
        </p:nvSpPr>
        <p:spPr bwMode="auto">
          <a:xfrm>
            <a:off x="2346960" y="3058159"/>
            <a:ext cx="1633539" cy="1051244"/>
          </a:xfrm>
          <a:custGeom>
            <a:avLst/>
            <a:gdLst>
              <a:gd name="T0" fmla="*/ 2147483647 w 608"/>
              <a:gd name="T1" fmla="*/ 0 h 308"/>
              <a:gd name="T2" fmla="*/ 2147483647 w 608"/>
              <a:gd name="T3" fmla="*/ 2147483647 h 308"/>
              <a:gd name="T4" fmla="*/ 0 w 608"/>
              <a:gd name="T5" fmla="*/ 2147483647 h 308"/>
              <a:gd name="T6" fmla="*/ 0 60000 65536"/>
              <a:gd name="T7" fmla="*/ 0 60000 65536"/>
              <a:gd name="T8" fmla="*/ 0 60000 65536"/>
              <a:gd name="T9" fmla="*/ 0 w 608"/>
              <a:gd name="T10" fmla="*/ 0 h 308"/>
              <a:gd name="T11" fmla="*/ 608 w 608"/>
              <a:gd name="T12" fmla="*/ 308 h 3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8" h="308">
                <a:moveTo>
                  <a:pt x="608" y="0"/>
                </a:moveTo>
                <a:cubicBezTo>
                  <a:pt x="563" y="20"/>
                  <a:pt x="432" y="72"/>
                  <a:pt x="331" y="123"/>
                </a:cubicBezTo>
                <a:cubicBezTo>
                  <a:pt x="230" y="174"/>
                  <a:pt x="69" y="269"/>
                  <a:pt x="0" y="308"/>
                </a:cubicBezTo>
              </a:path>
            </a:pathLst>
          </a:custGeom>
          <a:noFill/>
          <a:ln w="101600">
            <a:solidFill>
              <a:srgbClr val="000080"/>
            </a:solidFill>
            <a:round/>
            <a:headEnd/>
            <a:tailEnd type="triangle" w="med" len="med"/>
          </a:ln>
        </p:spPr>
        <p:txBody>
          <a:bodyPr lIns="128016" tIns="64008" rIns="128016" bIns="64008"/>
          <a:lstStyle/>
          <a:p>
            <a:endParaRPr lang="fr-FR" sz="1500" dirty="0">
              <a:latin typeface="Arial Narrow" pitchFamily="34" charset="0"/>
            </a:endParaRPr>
          </a:p>
        </p:txBody>
      </p:sp>
      <p:sp>
        <p:nvSpPr>
          <p:cNvPr id="6157" name="Oval 18"/>
          <p:cNvSpPr>
            <a:spLocks noChangeArrowheads="1"/>
          </p:cNvSpPr>
          <p:nvPr/>
        </p:nvSpPr>
        <p:spPr bwMode="auto">
          <a:xfrm>
            <a:off x="7823200" y="7898765"/>
            <a:ext cx="3347085" cy="802323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lIns="128016" tIns="64008" rIns="128016" bIns="64008" anchor="ctr"/>
          <a:lstStyle/>
          <a:p>
            <a:endParaRPr lang="fr-FR" sz="1500" dirty="0">
              <a:latin typeface="Arial Narrow" pitchFamily="34" charset="0"/>
            </a:endParaRPr>
          </a:p>
        </p:txBody>
      </p:sp>
      <p:sp>
        <p:nvSpPr>
          <p:cNvPr id="6158" name="Text Box 19"/>
          <p:cNvSpPr txBox="1">
            <a:spLocks noChangeArrowheads="1"/>
          </p:cNvSpPr>
          <p:nvPr/>
        </p:nvSpPr>
        <p:spPr bwMode="auto">
          <a:xfrm>
            <a:off x="8112125" y="8038784"/>
            <a:ext cx="2769235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500" b="1" dirty="0">
                <a:solidFill>
                  <a:schemeClr val="accent2"/>
                </a:solidFill>
                <a:latin typeface="Arial Narrow" pitchFamily="34" charset="0"/>
              </a:rPr>
              <a:t>LE CONSEIL APPROUVE LE PLU</a:t>
            </a:r>
          </a:p>
        </p:txBody>
      </p:sp>
      <p:sp>
        <p:nvSpPr>
          <p:cNvPr id="6159" name="Freeform 20"/>
          <p:cNvSpPr>
            <a:spLocks/>
          </p:cNvSpPr>
          <p:nvPr/>
        </p:nvSpPr>
        <p:spPr bwMode="auto">
          <a:xfrm>
            <a:off x="10007920" y="6118545"/>
            <a:ext cx="517841" cy="1780222"/>
          </a:xfrm>
          <a:custGeom>
            <a:avLst/>
            <a:gdLst>
              <a:gd name="T0" fmla="*/ 2147483647 w 291"/>
              <a:gd name="T1" fmla="*/ 0 h 1151"/>
              <a:gd name="T2" fmla="*/ 2147483647 w 291"/>
              <a:gd name="T3" fmla="*/ 2147483647 h 1151"/>
              <a:gd name="T4" fmla="*/ 0 w 291"/>
              <a:gd name="T5" fmla="*/ 2147483647 h 1151"/>
              <a:gd name="T6" fmla="*/ 0 60000 65536"/>
              <a:gd name="T7" fmla="*/ 0 60000 65536"/>
              <a:gd name="T8" fmla="*/ 0 60000 65536"/>
              <a:gd name="T9" fmla="*/ 0 w 291"/>
              <a:gd name="T10" fmla="*/ 0 h 1151"/>
              <a:gd name="T11" fmla="*/ 291 w 291"/>
              <a:gd name="T12" fmla="*/ 1151 h 11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1" h="1151">
                <a:moveTo>
                  <a:pt x="291" y="0"/>
                </a:moveTo>
                <a:cubicBezTo>
                  <a:pt x="276" y="93"/>
                  <a:pt x="251" y="375"/>
                  <a:pt x="203" y="567"/>
                </a:cubicBezTo>
                <a:cubicBezTo>
                  <a:pt x="155" y="759"/>
                  <a:pt x="42" y="1029"/>
                  <a:pt x="0" y="1151"/>
                </a:cubicBezTo>
              </a:path>
            </a:pathLst>
          </a:custGeom>
          <a:noFill/>
          <a:ln w="101600">
            <a:solidFill>
              <a:srgbClr val="000080"/>
            </a:solidFill>
            <a:round/>
            <a:headEnd/>
            <a:tailEnd type="triangle" w="med" len="med"/>
          </a:ln>
        </p:spPr>
        <p:txBody>
          <a:bodyPr lIns="128016" tIns="64008" rIns="128016" bIns="64008"/>
          <a:lstStyle/>
          <a:p>
            <a:endParaRPr lang="fr-FR" sz="1500" dirty="0">
              <a:latin typeface="Arial Narrow" pitchFamily="34" charset="0"/>
            </a:endParaRPr>
          </a:p>
        </p:txBody>
      </p:sp>
      <p:sp>
        <p:nvSpPr>
          <p:cNvPr id="6160" name="Oval 22"/>
          <p:cNvSpPr>
            <a:spLocks noChangeArrowheads="1"/>
          </p:cNvSpPr>
          <p:nvPr/>
        </p:nvSpPr>
        <p:spPr bwMode="auto">
          <a:xfrm>
            <a:off x="3616010" y="3607119"/>
            <a:ext cx="3347085" cy="1406842"/>
          </a:xfrm>
          <a:prstGeom prst="ellipse">
            <a:avLst/>
          </a:prstGeom>
          <a:solidFill>
            <a:srgbClr val="CCFFFF"/>
          </a:solidFill>
          <a:ln w="9525">
            <a:solidFill>
              <a:srgbClr val="CCFFFF"/>
            </a:solidFill>
            <a:round/>
            <a:headEnd/>
            <a:tailEnd/>
          </a:ln>
        </p:spPr>
        <p:txBody>
          <a:bodyPr wrap="none" lIns="128016" tIns="64008" rIns="128016" bIns="64008" anchor="ctr"/>
          <a:lstStyle/>
          <a:p>
            <a:endParaRPr lang="fr-FR" sz="1500" dirty="0">
              <a:latin typeface="Arial Narrow" pitchFamily="34" charset="0"/>
            </a:endParaRPr>
          </a:p>
        </p:txBody>
      </p:sp>
      <p:sp>
        <p:nvSpPr>
          <p:cNvPr id="6162" name="Rectangle 24"/>
          <p:cNvSpPr>
            <a:spLocks noChangeArrowheads="1"/>
          </p:cNvSpPr>
          <p:nvPr/>
        </p:nvSpPr>
        <p:spPr bwMode="auto">
          <a:xfrm>
            <a:off x="3500439" y="3607118"/>
            <a:ext cx="3462655" cy="128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500" b="1" dirty="0">
                <a:solidFill>
                  <a:schemeClr val="accent2"/>
                </a:solidFill>
                <a:latin typeface="Arial Narrow" pitchFamily="34" charset="0"/>
              </a:rPr>
              <a:t>ARRET</a:t>
            </a:r>
          </a:p>
          <a:p>
            <a:pPr>
              <a:spcBef>
                <a:spcPct val="50000"/>
              </a:spcBef>
            </a:pPr>
            <a:r>
              <a:rPr lang="fr-FR" sz="1500" b="1" dirty="0">
                <a:solidFill>
                  <a:schemeClr val="accent2"/>
                </a:solidFill>
                <a:latin typeface="Arial Narrow" pitchFamily="34" charset="0"/>
              </a:rPr>
              <a:t>Bilan de la concertation et</a:t>
            </a:r>
          </a:p>
          <a:p>
            <a:pPr>
              <a:spcBef>
                <a:spcPct val="50000"/>
              </a:spcBef>
            </a:pPr>
            <a:r>
              <a:rPr lang="fr-FR" sz="1500" b="1" dirty="0">
                <a:solidFill>
                  <a:schemeClr val="accent2"/>
                </a:solidFill>
                <a:latin typeface="Arial Narrow" pitchFamily="34" charset="0"/>
              </a:rPr>
              <a:t>délibération du Conseil arrêtant le projet de PLU</a:t>
            </a:r>
          </a:p>
        </p:txBody>
      </p:sp>
      <p:sp>
        <p:nvSpPr>
          <p:cNvPr id="6163" name="Text Box 26"/>
          <p:cNvSpPr txBox="1">
            <a:spLocks noChangeArrowheads="1"/>
          </p:cNvSpPr>
          <p:nvPr/>
        </p:nvSpPr>
        <p:spPr bwMode="auto">
          <a:xfrm>
            <a:off x="10030144" y="3244851"/>
            <a:ext cx="2771457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500" b="1" dirty="0">
                <a:latin typeface="Arial Narrow" pitchFamily="34" charset="0"/>
              </a:rPr>
              <a:t>AVIS DES PPA</a:t>
            </a:r>
          </a:p>
        </p:txBody>
      </p:sp>
      <p:sp>
        <p:nvSpPr>
          <p:cNvPr id="6164" name="Rectangle 28"/>
          <p:cNvSpPr>
            <a:spLocks noChangeArrowheads="1"/>
          </p:cNvSpPr>
          <p:nvPr/>
        </p:nvSpPr>
        <p:spPr bwMode="auto">
          <a:xfrm>
            <a:off x="10679114" y="3204845"/>
            <a:ext cx="1846897" cy="40227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128016" tIns="64008" rIns="128016" bIns="64008" anchor="ctr"/>
          <a:lstStyle/>
          <a:p>
            <a:endParaRPr lang="fr-FR" sz="1500" dirty="0">
              <a:latin typeface="Arial Narrow" pitchFamily="34" charset="0"/>
            </a:endParaRPr>
          </a:p>
        </p:txBody>
      </p:sp>
      <p:sp>
        <p:nvSpPr>
          <p:cNvPr id="6165" name="Freeform 29"/>
          <p:cNvSpPr>
            <a:spLocks/>
          </p:cNvSpPr>
          <p:nvPr/>
        </p:nvSpPr>
        <p:spPr bwMode="auto">
          <a:xfrm>
            <a:off x="11025824" y="2502535"/>
            <a:ext cx="615632" cy="668973"/>
          </a:xfrm>
          <a:custGeom>
            <a:avLst/>
            <a:gdLst>
              <a:gd name="T0" fmla="*/ 2147483647 w 277"/>
              <a:gd name="T1" fmla="*/ 2147483647 h 320"/>
              <a:gd name="T2" fmla="*/ 2147483647 w 277"/>
              <a:gd name="T3" fmla="*/ 2147483647 h 320"/>
              <a:gd name="T4" fmla="*/ 0 w 277"/>
              <a:gd name="T5" fmla="*/ 0 h 320"/>
              <a:gd name="T6" fmla="*/ 0 60000 65536"/>
              <a:gd name="T7" fmla="*/ 0 60000 65536"/>
              <a:gd name="T8" fmla="*/ 0 60000 65536"/>
              <a:gd name="T9" fmla="*/ 0 w 277"/>
              <a:gd name="T10" fmla="*/ 0 h 320"/>
              <a:gd name="T11" fmla="*/ 277 w 277"/>
              <a:gd name="T12" fmla="*/ 320 h 3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7" h="320">
                <a:moveTo>
                  <a:pt x="272" y="320"/>
                </a:moveTo>
                <a:cubicBezTo>
                  <a:pt x="265" y="283"/>
                  <a:pt x="277" y="149"/>
                  <a:pt x="232" y="96"/>
                </a:cubicBezTo>
                <a:cubicBezTo>
                  <a:pt x="187" y="43"/>
                  <a:pt x="48" y="20"/>
                  <a:pt x="0" y="0"/>
                </a:cubicBezTo>
              </a:path>
            </a:pathLst>
          </a:custGeom>
          <a:noFill/>
          <a:ln w="76200">
            <a:solidFill>
              <a:srgbClr val="333399"/>
            </a:solidFill>
            <a:round/>
            <a:headEnd type="triangle" w="med" len="med"/>
            <a:tailEnd/>
          </a:ln>
        </p:spPr>
        <p:txBody>
          <a:bodyPr lIns="128016" tIns="64008" rIns="128016" bIns="64008"/>
          <a:lstStyle/>
          <a:p>
            <a:endParaRPr lang="fr-FR" sz="1500" dirty="0">
              <a:latin typeface="Arial Narrow" pitchFamily="34" charset="0"/>
            </a:endParaRPr>
          </a:p>
        </p:txBody>
      </p:sp>
      <p:sp>
        <p:nvSpPr>
          <p:cNvPr id="6166" name="Freeform 31"/>
          <p:cNvSpPr>
            <a:spLocks/>
          </p:cNvSpPr>
          <p:nvPr/>
        </p:nvSpPr>
        <p:spPr bwMode="auto">
          <a:xfrm>
            <a:off x="5694046" y="2700338"/>
            <a:ext cx="2049145" cy="906780"/>
          </a:xfrm>
          <a:custGeom>
            <a:avLst/>
            <a:gdLst>
              <a:gd name="T0" fmla="*/ 0 w 876"/>
              <a:gd name="T1" fmla="*/ 2147483647 h 543"/>
              <a:gd name="T2" fmla="*/ 2147483647 w 876"/>
              <a:gd name="T3" fmla="*/ 2147483647 h 543"/>
              <a:gd name="T4" fmla="*/ 2147483647 w 876"/>
              <a:gd name="T5" fmla="*/ 0 h 543"/>
              <a:gd name="T6" fmla="*/ 0 60000 65536"/>
              <a:gd name="T7" fmla="*/ 0 60000 65536"/>
              <a:gd name="T8" fmla="*/ 0 60000 65536"/>
              <a:gd name="T9" fmla="*/ 0 w 876"/>
              <a:gd name="T10" fmla="*/ 0 h 543"/>
              <a:gd name="T11" fmla="*/ 876 w 876"/>
              <a:gd name="T12" fmla="*/ 543 h 5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6" h="543">
                <a:moveTo>
                  <a:pt x="0" y="543"/>
                </a:moveTo>
                <a:cubicBezTo>
                  <a:pt x="72" y="483"/>
                  <a:pt x="284" y="276"/>
                  <a:pt x="430" y="186"/>
                </a:cubicBezTo>
                <a:cubicBezTo>
                  <a:pt x="576" y="96"/>
                  <a:pt x="783" y="39"/>
                  <a:pt x="876" y="0"/>
                </a:cubicBezTo>
              </a:path>
            </a:pathLst>
          </a:custGeom>
          <a:noFill/>
          <a:ln w="101600">
            <a:solidFill>
              <a:srgbClr val="000080"/>
            </a:solidFill>
            <a:round/>
            <a:headEnd/>
            <a:tailEnd type="triangle" w="med" len="med"/>
          </a:ln>
        </p:spPr>
        <p:txBody>
          <a:bodyPr lIns="128016" tIns="64008" rIns="128016" bIns="64008"/>
          <a:lstStyle/>
          <a:p>
            <a:endParaRPr lang="fr-FR" sz="1500" dirty="0">
              <a:latin typeface="Arial Narrow" pitchFamily="34" charset="0"/>
            </a:endParaRPr>
          </a:p>
        </p:txBody>
      </p:sp>
      <p:sp>
        <p:nvSpPr>
          <p:cNvPr id="6167" name="Line 32"/>
          <p:cNvSpPr>
            <a:spLocks noChangeShapeType="1"/>
          </p:cNvSpPr>
          <p:nvPr/>
        </p:nvSpPr>
        <p:spPr bwMode="auto">
          <a:xfrm>
            <a:off x="7192011" y="1597978"/>
            <a:ext cx="0" cy="642747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28016" tIns="64008" rIns="128016" bIns="64008"/>
          <a:lstStyle/>
          <a:p>
            <a:endParaRPr lang="fr-FR"/>
          </a:p>
        </p:txBody>
      </p:sp>
      <p:sp>
        <p:nvSpPr>
          <p:cNvPr id="6168" name="Oval 34"/>
          <p:cNvSpPr>
            <a:spLocks noChangeArrowheads="1"/>
          </p:cNvSpPr>
          <p:nvPr/>
        </p:nvSpPr>
        <p:spPr bwMode="auto">
          <a:xfrm>
            <a:off x="153353" y="6078538"/>
            <a:ext cx="3349307" cy="1644650"/>
          </a:xfrm>
          <a:prstGeom prst="ellipse">
            <a:avLst/>
          </a:prstGeom>
          <a:solidFill>
            <a:srgbClr val="CCFFFF"/>
          </a:solidFill>
          <a:ln w="9525">
            <a:solidFill>
              <a:srgbClr val="CCFFFF"/>
            </a:solidFill>
            <a:round/>
            <a:headEnd/>
            <a:tailEnd/>
          </a:ln>
        </p:spPr>
        <p:txBody>
          <a:bodyPr wrap="none" lIns="128016" tIns="64008" rIns="128016" bIns="64008" anchor="ctr"/>
          <a:lstStyle/>
          <a:p>
            <a:endParaRPr lang="fr-FR" sz="1500" dirty="0">
              <a:latin typeface="Arial Narrow" pitchFamily="34" charset="0"/>
            </a:endParaRPr>
          </a:p>
        </p:txBody>
      </p:sp>
      <p:sp>
        <p:nvSpPr>
          <p:cNvPr id="6169" name="Text Box 35"/>
          <p:cNvSpPr txBox="1">
            <a:spLocks noChangeArrowheads="1"/>
          </p:cNvSpPr>
          <p:nvPr/>
        </p:nvSpPr>
        <p:spPr bwMode="auto">
          <a:xfrm>
            <a:off x="442278" y="6318569"/>
            <a:ext cx="2771457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500" b="1" dirty="0">
                <a:solidFill>
                  <a:schemeClr val="accent2"/>
                </a:solidFill>
                <a:latin typeface="Arial Narrow" pitchFamily="34" charset="0"/>
              </a:rPr>
              <a:t>DEBAT AU CONSEIL SUR LE PADD</a:t>
            </a:r>
          </a:p>
        </p:txBody>
      </p:sp>
      <p:sp>
        <p:nvSpPr>
          <p:cNvPr id="6170" name="Freeform 36"/>
          <p:cNvSpPr>
            <a:spLocks/>
          </p:cNvSpPr>
          <p:nvPr/>
        </p:nvSpPr>
        <p:spPr bwMode="auto">
          <a:xfrm>
            <a:off x="1884681" y="5514025"/>
            <a:ext cx="57785" cy="644525"/>
          </a:xfrm>
          <a:custGeom>
            <a:avLst/>
            <a:gdLst>
              <a:gd name="T0" fmla="*/ 2147483647 w 24"/>
              <a:gd name="T1" fmla="*/ 0 h 308"/>
              <a:gd name="T2" fmla="*/ 2147483647 w 24"/>
              <a:gd name="T3" fmla="*/ 2147483647 h 308"/>
              <a:gd name="T4" fmla="*/ 0 w 24"/>
              <a:gd name="T5" fmla="*/ 2147483647 h 308"/>
              <a:gd name="T6" fmla="*/ 0 60000 65536"/>
              <a:gd name="T7" fmla="*/ 0 60000 65536"/>
              <a:gd name="T8" fmla="*/ 0 60000 65536"/>
              <a:gd name="T9" fmla="*/ 0 w 24"/>
              <a:gd name="T10" fmla="*/ 0 h 308"/>
              <a:gd name="T11" fmla="*/ 24 w 24"/>
              <a:gd name="T12" fmla="*/ 308 h 3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308">
                <a:moveTo>
                  <a:pt x="24" y="0"/>
                </a:moveTo>
                <a:cubicBezTo>
                  <a:pt x="21" y="27"/>
                  <a:pt x="12" y="111"/>
                  <a:pt x="8" y="162"/>
                </a:cubicBezTo>
                <a:cubicBezTo>
                  <a:pt x="4" y="213"/>
                  <a:pt x="2" y="278"/>
                  <a:pt x="0" y="308"/>
                </a:cubicBezTo>
              </a:path>
            </a:pathLst>
          </a:custGeom>
          <a:noFill/>
          <a:ln w="101600">
            <a:solidFill>
              <a:srgbClr val="000080"/>
            </a:solidFill>
            <a:round/>
            <a:headEnd/>
            <a:tailEnd type="triangle" w="med" len="med"/>
          </a:ln>
        </p:spPr>
        <p:txBody>
          <a:bodyPr lIns="128016" tIns="64008" rIns="128016" bIns="64008"/>
          <a:lstStyle/>
          <a:p>
            <a:endParaRPr lang="fr-FR" sz="1500" dirty="0">
              <a:latin typeface="Arial Narrow" pitchFamily="34" charset="0"/>
            </a:endParaRPr>
          </a:p>
        </p:txBody>
      </p:sp>
      <p:sp>
        <p:nvSpPr>
          <p:cNvPr id="6171" name="Freeform 37"/>
          <p:cNvSpPr>
            <a:spLocks/>
          </p:cNvSpPr>
          <p:nvPr/>
        </p:nvSpPr>
        <p:spPr bwMode="auto">
          <a:xfrm>
            <a:off x="731203" y="5514024"/>
            <a:ext cx="328931" cy="704532"/>
          </a:xfrm>
          <a:custGeom>
            <a:avLst/>
            <a:gdLst>
              <a:gd name="T0" fmla="*/ 0 w 89"/>
              <a:gd name="T1" fmla="*/ 2147483647 h 284"/>
              <a:gd name="T2" fmla="*/ 2147483647 w 89"/>
              <a:gd name="T3" fmla="*/ 2147483647 h 284"/>
              <a:gd name="T4" fmla="*/ 2147483647 w 89"/>
              <a:gd name="T5" fmla="*/ 0 h 284"/>
              <a:gd name="T6" fmla="*/ 0 60000 65536"/>
              <a:gd name="T7" fmla="*/ 0 60000 65536"/>
              <a:gd name="T8" fmla="*/ 0 60000 65536"/>
              <a:gd name="T9" fmla="*/ 0 w 89"/>
              <a:gd name="T10" fmla="*/ 0 h 284"/>
              <a:gd name="T11" fmla="*/ 89 w 89"/>
              <a:gd name="T12" fmla="*/ 284 h 2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" h="284">
                <a:moveTo>
                  <a:pt x="0" y="284"/>
                </a:moveTo>
                <a:cubicBezTo>
                  <a:pt x="4" y="266"/>
                  <a:pt x="17" y="225"/>
                  <a:pt x="32" y="178"/>
                </a:cubicBezTo>
                <a:cubicBezTo>
                  <a:pt x="47" y="131"/>
                  <a:pt x="77" y="37"/>
                  <a:pt x="89" y="0"/>
                </a:cubicBezTo>
              </a:path>
            </a:pathLst>
          </a:custGeom>
          <a:noFill/>
          <a:ln w="101600">
            <a:solidFill>
              <a:srgbClr val="000080"/>
            </a:solidFill>
            <a:round/>
            <a:headEnd/>
            <a:tailEnd type="triangle" w="med" len="med"/>
          </a:ln>
        </p:spPr>
        <p:txBody>
          <a:bodyPr lIns="128016" tIns="64008" rIns="128016" bIns="64008"/>
          <a:lstStyle/>
          <a:p>
            <a:endParaRPr lang="fr-FR" sz="1500" dirty="0">
              <a:latin typeface="Arial Narrow" pitchFamily="34" charset="0"/>
            </a:endParaRPr>
          </a:p>
        </p:txBody>
      </p:sp>
      <p:sp>
        <p:nvSpPr>
          <p:cNvPr id="6172" name="Text Box 38"/>
          <p:cNvSpPr txBox="1">
            <a:spLocks noChangeArrowheads="1"/>
          </p:cNvSpPr>
          <p:nvPr/>
        </p:nvSpPr>
        <p:spPr bwMode="auto">
          <a:xfrm>
            <a:off x="384494" y="6900864"/>
            <a:ext cx="2771457" cy="70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500" b="1" dirty="0">
                <a:latin typeface="Arial Narrow" pitchFamily="34" charset="0"/>
              </a:rPr>
              <a:t>2 MOIS MINIMUM</a:t>
            </a:r>
          </a:p>
          <a:p>
            <a:pPr>
              <a:spcBef>
                <a:spcPct val="50000"/>
              </a:spcBef>
            </a:pPr>
            <a:r>
              <a:rPr lang="fr-FR" sz="1500" b="1" dirty="0">
                <a:latin typeface="Arial Narrow" pitchFamily="34" charset="0"/>
              </a:rPr>
              <a:t>AVANT L’ARRET DU PLU</a:t>
            </a:r>
            <a:endParaRPr lang="fr-FR" sz="1500" b="1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6173" name="Rectangle 40"/>
          <p:cNvSpPr>
            <a:spLocks noChangeArrowheads="1"/>
          </p:cNvSpPr>
          <p:nvPr/>
        </p:nvSpPr>
        <p:spPr bwMode="auto">
          <a:xfrm>
            <a:off x="8249920" y="4911726"/>
            <a:ext cx="4153853" cy="100457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8016" tIns="64008" rIns="128016" bIns="64008" anchor="ctr"/>
          <a:lstStyle/>
          <a:p>
            <a:endParaRPr lang="fr-FR" sz="1500" dirty="0">
              <a:latin typeface="Arial Narrow" pitchFamily="34" charset="0"/>
            </a:endParaRPr>
          </a:p>
        </p:txBody>
      </p:sp>
      <p:sp>
        <p:nvSpPr>
          <p:cNvPr id="6174" name="Freeform 41"/>
          <p:cNvSpPr>
            <a:spLocks/>
          </p:cNvSpPr>
          <p:nvPr/>
        </p:nvSpPr>
        <p:spPr bwMode="auto">
          <a:xfrm>
            <a:off x="10461309" y="3620454"/>
            <a:ext cx="922337" cy="1246822"/>
          </a:xfrm>
          <a:custGeom>
            <a:avLst/>
            <a:gdLst>
              <a:gd name="T0" fmla="*/ 2147483647 w 416"/>
              <a:gd name="T1" fmla="*/ 0 h 595"/>
              <a:gd name="T2" fmla="*/ 2147483647 w 416"/>
              <a:gd name="T3" fmla="*/ 2147483647 h 595"/>
              <a:gd name="T4" fmla="*/ 2147483647 w 416"/>
              <a:gd name="T5" fmla="*/ 2147483647 h 595"/>
              <a:gd name="T6" fmla="*/ 0 w 416"/>
              <a:gd name="T7" fmla="*/ 2147483647 h 595"/>
              <a:gd name="T8" fmla="*/ 0 60000 65536"/>
              <a:gd name="T9" fmla="*/ 0 60000 65536"/>
              <a:gd name="T10" fmla="*/ 0 60000 65536"/>
              <a:gd name="T11" fmla="*/ 0 60000 65536"/>
              <a:gd name="T12" fmla="*/ 0 w 416"/>
              <a:gd name="T13" fmla="*/ 0 h 595"/>
              <a:gd name="T14" fmla="*/ 416 w 416"/>
              <a:gd name="T15" fmla="*/ 595 h 5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6" h="595">
                <a:moveTo>
                  <a:pt x="416" y="0"/>
                </a:moveTo>
                <a:cubicBezTo>
                  <a:pt x="399" y="17"/>
                  <a:pt x="363" y="55"/>
                  <a:pt x="312" y="104"/>
                </a:cubicBezTo>
                <a:cubicBezTo>
                  <a:pt x="261" y="153"/>
                  <a:pt x="162" y="212"/>
                  <a:pt x="110" y="294"/>
                </a:cubicBezTo>
                <a:cubicBezTo>
                  <a:pt x="58" y="376"/>
                  <a:pt x="23" y="532"/>
                  <a:pt x="0" y="595"/>
                </a:cubicBezTo>
              </a:path>
            </a:pathLst>
          </a:custGeom>
          <a:noFill/>
          <a:ln w="76200">
            <a:solidFill>
              <a:srgbClr val="333399"/>
            </a:solidFill>
            <a:round/>
            <a:headEnd/>
            <a:tailEnd type="triangle" w="med" len="med"/>
          </a:ln>
        </p:spPr>
        <p:txBody>
          <a:bodyPr lIns="128016" tIns="64008" rIns="128016" bIns="64008"/>
          <a:lstStyle/>
          <a:p>
            <a:endParaRPr lang="fr-FR" sz="1500" dirty="0">
              <a:latin typeface="Arial Narrow" pitchFamily="34" charset="0"/>
            </a:endParaRPr>
          </a:p>
        </p:txBody>
      </p:sp>
      <p:sp>
        <p:nvSpPr>
          <p:cNvPr id="6175" name="Text Box 42"/>
          <p:cNvSpPr txBox="1">
            <a:spLocks noChangeArrowheads="1"/>
          </p:cNvSpPr>
          <p:nvPr/>
        </p:nvSpPr>
        <p:spPr bwMode="auto">
          <a:xfrm>
            <a:off x="8569960" y="5193984"/>
            <a:ext cx="3513773" cy="3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500" b="1" dirty="0">
                <a:solidFill>
                  <a:schemeClr val="accent2"/>
                </a:solidFill>
                <a:latin typeface="Arial Narrow" pitchFamily="34" charset="0"/>
              </a:rPr>
              <a:t>ENQUETE PUBLIQUE</a:t>
            </a:r>
          </a:p>
        </p:txBody>
      </p:sp>
      <p:sp>
        <p:nvSpPr>
          <p:cNvPr id="6176" name="Text Box 5"/>
          <p:cNvSpPr txBox="1">
            <a:spLocks noChangeArrowheads="1"/>
          </p:cNvSpPr>
          <p:nvPr/>
        </p:nvSpPr>
        <p:spPr bwMode="auto">
          <a:xfrm>
            <a:off x="6158550" y="9190039"/>
            <a:ext cx="380361" cy="39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016" tIns="64008" rIns="128016" bIns="64008">
            <a:spAutoFit/>
          </a:bodyPr>
          <a:lstStyle/>
          <a:p>
            <a:pPr algn="l"/>
            <a:r>
              <a:rPr lang="fr-FR" sz="1700" dirty="0"/>
              <a:t>5</a:t>
            </a:r>
          </a:p>
        </p:txBody>
      </p:sp>
      <p:sp>
        <p:nvSpPr>
          <p:cNvPr id="33" name="Oval 10"/>
          <p:cNvSpPr>
            <a:spLocks noChangeArrowheads="1"/>
          </p:cNvSpPr>
          <p:nvPr/>
        </p:nvSpPr>
        <p:spPr bwMode="auto">
          <a:xfrm>
            <a:off x="3971610" y="5620703"/>
            <a:ext cx="2824797" cy="2102485"/>
          </a:xfrm>
          <a:prstGeom prst="ellipse">
            <a:avLst/>
          </a:prstGeom>
          <a:solidFill>
            <a:srgbClr val="FF0000">
              <a:alpha val="50196"/>
            </a:srgbClr>
          </a:solidFill>
          <a:ln w="19050">
            <a:solidFill>
              <a:srgbClr val="6600FF"/>
            </a:solidFill>
            <a:round/>
            <a:headEnd/>
            <a:tailEnd/>
          </a:ln>
        </p:spPr>
        <p:txBody>
          <a:bodyPr wrap="none" lIns="128016" tIns="64008" rIns="128016" bIns="64008" anchor="ctr"/>
          <a:lstStyle/>
          <a:p>
            <a:endParaRPr lang="fr-FR" sz="1500" dirty="0">
              <a:latin typeface="Arial Narrow" pitchFamily="34" charset="0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4016061" y="6082982"/>
            <a:ext cx="2769235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500" b="1" dirty="0">
                <a:latin typeface="Arial Narrow" pitchFamily="34" charset="0"/>
              </a:rPr>
              <a:t>La Commune notifie cette délibération aux personnes publiques associées (État, Région, département…) PPA</a:t>
            </a:r>
          </a:p>
        </p:txBody>
      </p:sp>
      <p:sp>
        <p:nvSpPr>
          <p:cNvPr id="6161" name="Freeform 23"/>
          <p:cNvSpPr>
            <a:spLocks/>
          </p:cNvSpPr>
          <p:nvPr/>
        </p:nvSpPr>
        <p:spPr bwMode="auto">
          <a:xfrm>
            <a:off x="3213782" y="6528812"/>
            <a:ext cx="802319" cy="0"/>
          </a:xfrm>
          <a:custGeom>
            <a:avLst/>
            <a:gdLst>
              <a:gd name="T0" fmla="*/ 0 w 891"/>
              <a:gd name="T1" fmla="*/ 2147483647 h 403"/>
              <a:gd name="T2" fmla="*/ 2147483647 w 891"/>
              <a:gd name="T3" fmla="*/ 2147483647 h 403"/>
              <a:gd name="T4" fmla="*/ 2147483647 w 891"/>
              <a:gd name="T5" fmla="*/ 0 h 403"/>
              <a:gd name="T6" fmla="*/ 0 60000 65536"/>
              <a:gd name="T7" fmla="*/ 0 60000 65536"/>
              <a:gd name="T8" fmla="*/ 0 60000 65536"/>
              <a:gd name="T9" fmla="*/ 0 w 891"/>
              <a:gd name="T10" fmla="*/ 0 h 403"/>
              <a:gd name="T11" fmla="*/ 891 w 891"/>
              <a:gd name="T12" fmla="*/ 403 h 403"/>
              <a:gd name="connsiteX0" fmla="*/ 0 w 10000"/>
              <a:gd name="connsiteY0" fmla="*/ 496 h 496"/>
              <a:gd name="connsiteX1" fmla="*/ 10000 w 10000"/>
              <a:gd name="connsiteY1" fmla="*/ 0 h 496"/>
              <a:gd name="connsiteX0" fmla="*/ 0 w 8511"/>
              <a:gd name="connsiteY0" fmla="*/ 0 h 130971"/>
              <a:gd name="connsiteX1" fmla="*/ 8511 w 8511"/>
              <a:gd name="connsiteY1" fmla="*/ 130971 h 130971"/>
              <a:gd name="connsiteX0" fmla="*/ 0 w 7819"/>
              <a:gd name="connsiteY0" fmla="*/ 16596 h 16596"/>
              <a:gd name="connsiteX1" fmla="*/ 7819 w 7819"/>
              <a:gd name="connsiteY1" fmla="*/ 0 h 16596"/>
              <a:gd name="connsiteX0" fmla="*/ 0 w 6102"/>
              <a:gd name="connsiteY0" fmla="*/ 0 h 0"/>
              <a:gd name="connsiteX1" fmla="*/ 6102 w 61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02">
                <a:moveTo>
                  <a:pt x="0" y="0"/>
                </a:moveTo>
                <a:lnTo>
                  <a:pt x="6102" y="0"/>
                </a:lnTo>
              </a:path>
            </a:pathLst>
          </a:custGeom>
          <a:noFill/>
          <a:ln w="101600">
            <a:solidFill>
              <a:srgbClr val="000080"/>
            </a:solidFill>
            <a:round/>
            <a:headEnd/>
            <a:tailEnd type="triangle" w="med" len="med"/>
          </a:ln>
        </p:spPr>
        <p:txBody>
          <a:bodyPr lIns="128016" tIns="64008" rIns="128016" bIns="64008"/>
          <a:lstStyle/>
          <a:p>
            <a:endParaRPr lang="fr-FR" sz="1500" dirty="0">
              <a:latin typeface="Arial Narrow" pitchFamily="34" charset="0"/>
            </a:endParaRPr>
          </a:p>
        </p:txBody>
      </p:sp>
      <p:sp>
        <p:nvSpPr>
          <p:cNvPr id="35" name="Freeform 23"/>
          <p:cNvSpPr>
            <a:spLocks/>
          </p:cNvSpPr>
          <p:nvPr/>
        </p:nvSpPr>
        <p:spPr bwMode="auto">
          <a:xfrm rot="16028205">
            <a:off x="4867552" y="5384250"/>
            <a:ext cx="802319" cy="0"/>
          </a:xfrm>
          <a:custGeom>
            <a:avLst/>
            <a:gdLst>
              <a:gd name="T0" fmla="*/ 0 w 891"/>
              <a:gd name="T1" fmla="*/ 2147483647 h 403"/>
              <a:gd name="T2" fmla="*/ 2147483647 w 891"/>
              <a:gd name="T3" fmla="*/ 2147483647 h 403"/>
              <a:gd name="T4" fmla="*/ 2147483647 w 891"/>
              <a:gd name="T5" fmla="*/ 0 h 403"/>
              <a:gd name="T6" fmla="*/ 0 60000 65536"/>
              <a:gd name="T7" fmla="*/ 0 60000 65536"/>
              <a:gd name="T8" fmla="*/ 0 60000 65536"/>
              <a:gd name="T9" fmla="*/ 0 w 891"/>
              <a:gd name="T10" fmla="*/ 0 h 403"/>
              <a:gd name="T11" fmla="*/ 891 w 891"/>
              <a:gd name="T12" fmla="*/ 403 h 403"/>
              <a:gd name="connsiteX0" fmla="*/ 0 w 10000"/>
              <a:gd name="connsiteY0" fmla="*/ 496 h 496"/>
              <a:gd name="connsiteX1" fmla="*/ 10000 w 10000"/>
              <a:gd name="connsiteY1" fmla="*/ 0 h 496"/>
              <a:gd name="connsiteX0" fmla="*/ 0 w 8511"/>
              <a:gd name="connsiteY0" fmla="*/ 0 h 130971"/>
              <a:gd name="connsiteX1" fmla="*/ 8511 w 8511"/>
              <a:gd name="connsiteY1" fmla="*/ 130971 h 130971"/>
              <a:gd name="connsiteX0" fmla="*/ 0 w 7819"/>
              <a:gd name="connsiteY0" fmla="*/ 16596 h 16596"/>
              <a:gd name="connsiteX1" fmla="*/ 7819 w 7819"/>
              <a:gd name="connsiteY1" fmla="*/ 0 h 16596"/>
              <a:gd name="connsiteX0" fmla="*/ 0 w 6102"/>
              <a:gd name="connsiteY0" fmla="*/ 0 h 0"/>
              <a:gd name="connsiteX1" fmla="*/ 6102 w 610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02">
                <a:moveTo>
                  <a:pt x="0" y="0"/>
                </a:moveTo>
                <a:lnTo>
                  <a:pt x="6102" y="0"/>
                </a:lnTo>
              </a:path>
            </a:pathLst>
          </a:custGeom>
          <a:noFill/>
          <a:ln w="101600">
            <a:solidFill>
              <a:srgbClr val="000080"/>
            </a:solidFill>
            <a:round/>
            <a:headEnd/>
            <a:tailEnd type="triangle" w="med" len="med"/>
          </a:ln>
        </p:spPr>
        <p:txBody>
          <a:bodyPr lIns="128016" tIns="64008" rIns="128016" bIns="64008"/>
          <a:lstStyle/>
          <a:p>
            <a:endParaRPr lang="fr-FR" sz="15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29380" y="3302635"/>
            <a:ext cx="4907280" cy="406265"/>
          </a:xfrm>
          <a:prstGeom prst="rect">
            <a:avLst/>
          </a:prstGeom>
          <a:noFill/>
          <a:ln w="15875">
            <a:solidFill>
              <a:srgbClr val="FF9933"/>
            </a:solidFill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Arial Narrow" pitchFamily="34" charset="0"/>
              </a:rPr>
              <a:t>Le PLU s’applique :</a:t>
            </a: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942340" y="3909377"/>
            <a:ext cx="3413760" cy="1222374"/>
            <a:chOff x="240" y="2820"/>
            <a:chExt cx="1536" cy="550"/>
          </a:xfrm>
        </p:grpSpPr>
        <p:sp>
          <p:nvSpPr>
            <p:cNvPr id="7179" name="Line 4"/>
            <p:cNvSpPr>
              <a:spLocks noChangeShapeType="1"/>
            </p:cNvSpPr>
            <p:nvPr/>
          </p:nvSpPr>
          <p:spPr bwMode="auto">
            <a:xfrm flipH="1">
              <a:off x="960" y="2820"/>
              <a:ext cx="816" cy="384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80" name="Text Box 5"/>
            <p:cNvSpPr txBox="1">
              <a:spLocks noChangeArrowheads="1"/>
            </p:cNvSpPr>
            <p:nvPr/>
          </p:nvSpPr>
          <p:spPr bwMode="auto">
            <a:xfrm>
              <a:off x="240" y="3204"/>
              <a:ext cx="1488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fr-FR">
                  <a:latin typeface="Arial Narrow" pitchFamily="34" charset="0"/>
                </a:rPr>
                <a:t>Après approbation</a:t>
              </a:r>
            </a:p>
          </p:txBody>
        </p:sp>
      </p:grpSp>
      <p:grpSp>
        <p:nvGrpSpPr>
          <p:cNvPr id="7172" name="Group 6"/>
          <p:cNvGrpSpPr>
            <a:grpSpLocks/>
          </p:cNvGrpSpPr>
          <p:nvPr/>
        </p:nvGrpSpPr>
        <p:grpSpPr bwMode="auto">
          <a:xfrm>
            <a:off x="4053840" y="3909379"/>
            <a:ext cx="5120640" cy="1915795"/>
            <a:chOff x="1680" y="2820"/>
            <a:chExt cx="2304" cy="862"/>
          </a:xfrm>
        </p:grpSpPr>
        <p:sp>
          <p:nvSpPr>
            <p:cNvPr id="7177" name="Line 7"/>
            <p:cNvSpPr>
              <a:spLocks noChangeShapeType="1"/>
            </p:cNvSpPr>
            <p:nvPr/>
          </p:nvSpPr>
          <p:spPr bwMode="auto">
            <a:xfrm flipH="1">
              <a:off x="2736" y="2820"/>
              <a:ext cx="0" cy="384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78" name="Text Box 8"/>
            <p:cNvSpPr txBox="1">
              <a:spLocks noChangeArrowheads="1"/>
            </p:cNvSpPr>
            <p:nvPr/>
          </p:nvSpPr>
          <p:spPr bwMode="auto">
            <a:xfrm>
              <a:off x="1680" y="3204"/>
              <a:ext cx="2304" cy="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>
                  <a:latin typeface="Arial Narrow" pitchFamily="34" charset="0"/>
                </a:rPr>
                <a:t>Aux autorisations administratives</a:t>
              </a:r>
            </a:p>
            <a:p>
              <a:pPr>
                <a:spcBef>
                  <a:spcPct val="50000"/>
                </a:spcBef>
              </a:pPr>
              <a:r>
                <a:rPr lang="fr-FR">
                  <a:latin typeface="Arial Narrow" pitchFamily="34" charset="0"/>
                </a:rPr>
                <a:t>(aux demandes de permis de construire, aux déclarations préalables, aux permis d’aménager)</a:t>
              </a:r>
            </a:p>
          </p:txBody>
        </p:sp>
      </p:grpSp>
      <p:grpSp>
        <p:nvGrpSpPr>
          <p:cNvPr id="7173" name="Group 12"/>
          <p:cNvGrpSpPr>
            <a:grpSpLocks/>
          </p:cNvGrpSpPr>
          <p:nvPr/>
        </p:nvGrpSpPr>
        <p:grpSpPr bwMode="auto">
          <a:xfrm>
            <a:off x="8516621" y="3916045"/>
            <a:ext cx="3502660" cy="1673543"/>
            <a:chOff x="3648" y="2659"/>
            <a:chExt cx="1576" cy="753"/>
          </a:xfrm>
        </p:grpSpPr>
        <p:sp>
          <p:nvSpPr>
            <p:cNvPr id="7175" name="Line 10"/>
            <p:cNvSpPr>
              <a:spLocks noChangeShapeType="1"/>
            </p:cNvSpPr>
            <p:nvPr/>
          </p:nvSpPr>
          <p:spPr bwMode="auto">
            <a:xfrm>
              <a:off x="3648" y="2659"/>
              <a:ext cx="672" cy="336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76" name="Text Box 11"/>
            <p:cNvSpPr txBox="1">
              <a:spLocks noChangeArrowheads="1"/>
            </p:cNvSpPr>
            <p:nvPr/>
          </p:nvSpPr>
          <p:spPr bwMode="auto">
            <a:xfrm>
              <a:off x="4120" y="2997"/>
              <a:ext cx="1104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>
                  <a:latin typeface="Arial Narrow" pitchFamily="34" charset="0"/>
                </a:rPr>
                <a:t>Ne s’applique pas à l’existant qui ne fait pas l’objet d’un projet</a:t>
              </a:r>
            </a:p>
          </p:txBody>
        </p:sp>
      </p:grp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6158550" y="9190039"/>
            <a:ext cx="380361" cy="39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016" tIns="64008" rIns="128016" bIns="64008">
            <a:spAutoFit/>
          </a:bodyPr>
          <a:lstStyle/>
          <a:p>
            <a:pPr algn="l"/>
            <a:r>
              <a:rPr lang="fr-FR" sz="1700" dirty="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age intérieure.jpg                                            00354B98Macintosh HD                   C229542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0" y="15559"/>
            <a:ext cx="12794932" cy="958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832181" y="1074186"/>
            <a:ext cx="11461419" cy="7500515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algn="just"/>
            <a:endParaRPr lang="fr-FR" sz="2200" dirty="0"/>
          </a:p>
          <a:p>
            <a:pPr algn="just"/>
            <a:r>
              <a:rPr lang="fr-FR" sz="2800" b="1" dirty="0"/>
              <a:t>Le Grenelle de l’environnement 2</a:t>
            </a:r>
          </a:p>
          <a:p>
            <a:pPr algn="just">
              <a:lnSpc>
                <a:spcPct val="150000"/>
              </a:lnSpc>
            </a:pPr>
            <a:endParaRPr lang="fr-FR" sz="2200" b="1" dirty="0"/>
          </a:p>
          <a:p>
            <a:pPr algn="just">
              <a:lnSpc>
                <a:spcPct val="150000"/>
              </a:lnSpc>
            </a:pPr>
            <a:r>
              <a:rPr lang="fr-FR" sz="2200" dirty="0"/>
              <a:t>La loi portant engagement national pour l'environnement dite Grenelle II du 12 juillet 2010 renforce les objectifs des SCOT et des PLU. Les plans, cartes et schémas doivent ainsi contribuer à : </a:t>
            </a:r>
            <a:endParaRPr lang="fr-FR" sz="2200" dirty="0" smtClean="0"/>
          </a:p>
          <a:p>
            <a:pPr algn="just">
              <a:lnSpc>
                <a:spcPct val="150000"/>
              </a:lnSpc>
            </a:pPr>
            <a:endParaRPr lang="fr-FR" sz="2200" dirty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200" dirty="0"/>
              <a:t> réduire la consommation d'espace (lutter contre la périurbanisation)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200" dirty="0"/>
              <a:t> préserver les espaces affectés aux activités agricoles ou forestières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200" dirty="0"/>
              <a:t> équilibrer la répartition territoriale des commerces et services,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200" dirty="0"/>
              <a:t> améliorer les performances énergétiques,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200" dirty="0"/>
              <a:t> diminuer les obligations de déplacement,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200" dirty="0"/>
              <a:t> réduire les émissions de gaz à effet de serre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200" dirty="0"/>
              <a:t> renforcer la préservation de la biodiversité et des écosystèmes, notamment via la préservation et la remise en bon état des continuités écologiques.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age intérieure.jpg                                            00354B98Macintosh HD                   C229542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0" y="15559"/>
            <a:ext cx="12794932" cy="958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84176" y="1272208"/>
            <a:ext cx="11449271" cy="7208127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algn="just"/>
            <a:r>
              <a:rPr lang="fr-FR" sz="2800" b="1" dirty="0"/>
              <a:t>Le SCOT de l’agglomération </a:t>
            </a:r>
            <a:r>
              <a:rPr lang="fr-FR" sz="2800" b="1" dirty="0" smtClean="0"/>
              <a:t>Belfortaine</a:t>
            </a:r>
            <a:endParaRPr lang="fr-FR" sz="2800" b="1" dirty="0"/>
          </a:p>
          <a:p>
            <a:pPr algn="just"/>
            <a:endParaRPr lang="fr-FR" sz="2200" b="1" dirty="0"/>
          </a:p>
          <a:p>
            <a:pPr algn="just"/>
            <a:endParaRPr lang="fr-FR" sz="2200" b="1" dirty="0"/>
          </a:p>
          <a:p>
            <a:pPr algn="just"/>
            <a:r>
              <a:rPr lang="fr-FR" sz="2200" dirty="0"/>
              <a:t>Le schéma de cohérence territoriale ou SCOT est un document d’urbanisme qui détermine, à l’échelle de plusieurs communes ou groupements de communes, un projet de territoire qui vise à mettre en cohérence l'ensemble des politiques sectorielles notamment en matière d'urbanisme, d'habitat, de déplacements et d'équipements commerciaux, dans un environnement préservé et valorisé. </a:t>
            </a:r>
            <a:endParaRPr lang="fr-FR" sz="2200" dirty="0" smtClean="0"/>
          </a:p>
          <a:p>
            <a:pPr lvl="0" algn="just"/>
            <a:endParaRPr lang="fr-FR" sz="2400" dirty="0" smtClean="0"/>
          </a:p>
          <a:p>
            <a:pPr lvl="0" algn="just"/>
            <a:r>
              <a:rPr lang="fr-FR" sz="2400" b="1" dirty="0" smtClean="0"/>
              <a:t>Zonage</a:t>
            </a:r>
            <a:r>
              <a:rPr lang="fr-FR" sz="2400" dirty="0" smtClean="0"/>
              <a:t>, </a:t>
            </a:r>
            <a:r>
              <a:rPr lang="fr-FR" sz="2400" dirty="0" smtClean="0">
                <a:solidFill>
                  <a:srgbClr val="FF0000"/>
                </a:solidFill>
              </a:rPr>
              <a:t>Le SCOT explique que les surfaces AU sont trop importantes et que par conséquent le projet n’est pas compatible avec les préconisations du </a:t>
            </a:r>
            <a:r>
              <a:rPr lang="fr-FR" sz="2400" dirty="0" err="1" smtClean="0">
                <a:solidFill>
                  <a:srgbClr val="FF0000"/>
                </a:solidFill>
              </a:rPr>
              <a:t>SCoT</a:t>
            </a:r>
            <a:r>
              <a:rPr lang="fr-FR" sz="2400" dirty="0" smtClean="0"/>
              <a:t>. </a:t>
            </a:r>
          </a:p>
          <a:p>
            <a:pPr lvl="0" algn="just"/>
            <a:endParaRPr lang="fr-FR" sz="2400" dirty="0" smtClean="0"/>
          </a:p>
          <a:p>
            <a:pPr lvl="0" algn="just"/>
            <a:r>
              <a:rPr lang="fr-FR" sz="2400" dirty="0" smtClean="0"/>
              <a:t>En effet, </a:t>
            </a:r>
            <a:r>
              <a:rPr lang="fr-FR" sz="2400" dirty="0" err="1" smtClean="0"/>
              <a:t>Denney</a:t>
            </a:r>
            <a:r>
              <a:rPr lang="fr-FR" sz="2400" dirty="0" smtClean="0"/>
              <a:t> n’étant pas identifié comme un pôle, le </a:t>
            </a:r>
            <a:r>
              <a:rPr lang="fr-FR" sz="2400" dirty="0" err="1" smtClean="0"/>
              <a:t>SCoT</a:t>
            </a:r>
            <a:r>
              <a:rPr lang="fr-FR" sz="2400" dirty="0" smtClean="0"/>
              <a:t> lui permet 3 ha de zone 1AU en extension et les zones 1AU et 2AU ne doivent pas avoir une superficie supérieure à 15% de l’enveloppe urbaine (soit 8 ha).</a:t>
            </a:r>
          </a:p>
          <a:p>
            <a:pPr algn="just"/>
            <a:endParaRPr lang="fr-FR" sz="2200" dirty="0"/>
          </a:p>
          <a:p>
            <a:pPr algn="just"/>
            <a:endParaRPr lang="fr-FR" sz="2200" dirty="0"/>
          </a:p>
          <a:p>
            <a:pPr algn="just">
              <a:buFontTx/>
              <a:buChar char="-"/>
            </a:pPr>
            <a:r>
              <a:rPr lang="fr-FR" sz="2200" dirty="0" smtClean="0"/>
              <a:t>L’objectif </a:t>
            </a:r>
            <a:r>
              <a:rPr lang="fr-FR" sz="2200" dirty="0"/>
              <a:t>de production de logements est précisé par </a:t>
            </a:r>
            <a:r>
              <a:rPr lang="fr-FR" sz="2200" dirty="0" smtClean="0"/>
              <a:t>le PLH (¨plan local de l’habitat)</a:t>
            </a:r>
          </a:p>
          <a:p>
            <a:pPr algn="just">
              <a:buFontTx/>
              <a:buChar char="-"/>
            </a:pPr>
            <a:endParaRPr lang="fr-FR" sz="2200" dirty="0"/>
          </a:p>
          <a:p>
            <a:pPr algn="just"/>
            <a:endParaRPr lang="fr-F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4"/>
          <p:cNvSpPr>
            <a:spLocks/>
          </p:cNvSpPr>
          <p:nvPr/>
        </p:nvSpPr>
        <p:spPr bwMode="auto">
          <a:xfrm>
            <a:off x="940119" y="4036061"/>
            <a:ext cx="10881360" cy="205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 eaLnBrk="0" hangingPunct="0"/>
            <a:r>
              <a:rPr lang="fr-FR" sz="6200" dirty="0">
                <a:solidFill>
                  <a:srgbClr val="003399"/>
                </a:solidFill>
                <a:latin typeface="Arial Narrow" pitchFamily="34" charset="0"/>
              </a:rPr>
              <a:t>Zonage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6158550" y="9190039"/>
            <a:ext cx="380361" cy="39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016" tIns="64008" rIns="128016" bIns="64008">
            <a:spAutoFit/>
          </a:bodyPr>
          <a:lstStyle/>
          <a:p>
            <a:pPr algn="l"/>
            <a:r>
              <a:rPr lang="fr-FR" sz="1700" dirty="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5"/>
          <p:cNvSpPr>
            <a:spLocks noChangeArrowheads="1"/>
          </p:cNvSpPr>
          <p:nvPr/>
        </p:nvSpPr>
        <p:spPr bwMode="auto">
          <a:xfrm>
            <a:off x="700089" y="1974528"/>
            <a:ext cx="11801475" cy="6287851"/>
          </a:xfrm>
          <a:prstGeom prst="rect">
            <a:avLst/>
          </a:prstGeom>
          <a:noFill/>
          <a:ln w="50800" algn="ctr">
            <a:noFill/>
            <a:prstDash val="sysDot"/>
            <a:miter lim="800000"/>
            <a:headEnd/>
            <a:tailEnd/>
          </a:ln>
        </p:spPr>
        <p:txBody>
          <a:bodyPr lIns="126000" tIns="65520" rIns="126000" bIns="65520" anchor="ctr">
            <a:spAutoFit/>
          </a:bodyPr>
          <a:lstStyle/>
          <a:p>
            <a:pPr algn="just" eaLnBrk="0" hangingPunct="0"/>
            <a:r>
              <a:rPr lang="fr-FR" sz="2800" b="1" dirty="0">
                <a:latin typeface="Arial Narrow" pitchFamily="34" charset="0"/>
                <a:cs typeface="Times New Roman" pitchFamily="18" charset="0"/>
              </a:rPr>
              <a:t>Caractères de la zone U</a:t>
            </a:r>
            <a:endParaRPr lang="fr-FR" sz="2800" dirty="0">
              <a:latin typeface="Arial Narrow" pitchFamily="34" charset="0"/>
            </a:endParaRPr>
          </a:p>
          <a:p>
            <a:pPr algn="just" eaLnBrk="0" hangingPunct="0"/>
            <a:r>
              <a:rPr lang="fr-FR" sz="2100" dirty="0">
                <a:latin typeface="Arial Narrow" pitchFamily="34" charset="0"/>
                <a:cs typeface="Times New Roman" pitchFamily="18" charset="0"/>
              </a:rPr>
              <a:t>La zone U est une zone correspondant à des secteurs déjà urbanisés et à des secteurs où les équipements publics existants ou en cours de réalisation ont une capacité suffisante pour desservir les constructions à implanter.</a:t>
            </a:r>
          </a:p>
          <a:p>
            <a:pPr algn="just" eaLnBrk="0" hangingPunct="0"/>
            <a:endParaRPr lang="fr-FR" sz="2100" dirty="0">
              <a:latin typeface="Arial Narrow" pitchFamily="34" charset="0"/>
            </a:endParaRPr>
          </a:p>
          <a:p>
            <a:r>
              <a:rPr lang="fr-FR" sz="2100" u="sng" dirty="0">
                <a:latin typeface="Arial Narrow" pitchFamily="34" charset="0"/>
                <a:cs typeface="Times New Roman" pitchFamily="18" charset="0"/>
              </a:rPr>
              <a:t>Définition des différents secteurs et sous-secteurs de la zone U </a:t>
            </a:r>
            <a:r>
              <a:rPr lang="fr-FR" sz="2100" u="sng" dirty="0" smtClean="0">
                <a:latin typeface="Arial Narrow" pitchFamily="34" charset="0"/>
                <a:cs typeface="Times New Roman" pitchFamily="18" charset="0"/>
              </a:rPr>
              <a:t>:</a:t>
            </a:r>
          </a:p>
          <a:p>
            <a:endParaRPr lang="fr-FR" sz="2100" u="sng" dirty="0" smtClean="0">
              <a:latin typeface="Arial Narrow" pitchFamily="34" charset="0"/>
              <a:cs typeface="Times New Roman" pitchFamily="18" charset="0"/>
            </a:endParaRPr>
          </a:p>
          <a:p>
            <a:pPr algn="just"/>
            <a:r>
              <a:rPr lang="fr-FR" sz="2100" b="1" dirty="0" smtClean="0">
                <a:latin typeface="Arial Narrow" pitchFamily="34" charset="0"/>
                <a:cs typeface="Times New Roman" pitchFamily="18" charset="0"/>
              </a:rPr>
              <a:t>UA : elle correspond à un habitat ancien, caractérisé par une structure plutôt traditionnelle</a:t>
            </a:r>
            <a:r>
              <a:rPr lang="fr-FR" sz="2100" dirty="0" smtClean="0">
                <a:latin typeface="Arial Narrow" pitchFamily="34" charset="0"/>
                <a:cs typeface="Times New Roman" pitchFamily="18" charset="0"/>
              </a:rPr>
              <a:t>. </a:t>
            </a:r>
          </a:p>
          <a:p>
            <a:pPr algn="just"/>
            <a:r>
              <a:rPr lang="fr-FR" sz="2100" dirty="0" smtClean="0">
                <a:latin typeface="Arial Narrow" pitchFamily="34" charset="0"/>
                <a:cs typeface="Times New Roman" pitchFamily="18" charset="0"/>
              </a:rPr>
              <a:t> </a:t>
            </a:r>
          </a:p>
          <a:p>
            <a:pPr algn="just"/>
            <a:r>
              <a:rPr lang="fr-FR" sz="2100" b="1" dirty="0" smtClean="0">
                <a:latin typeface="Arial Narrow" pitchFamily="34" charset="0"/>
                <a:cs typeface="Times New Roman" pitchFamily="18" charset="0"/>
              </a:rPr>
              <a:t>UB : le secteur UB correspond aux extensions urbaines</a:t>
            </a:r>
            <a:r>
              <a:rPr lang="fr-FR" sz="2100" dirty="0" smtClean="0">
                <a:latin typeface="Arial Narrow" pitchFamily="34" charset="0"/>
                <a:cs typeface="Times New Roman" pitchFamily="18" charset="0"/>
              </a:rPr>
              <a:t>. </a:t>
            </a:r>
            <a:r>
              <a:rPr lang="fr-FR" sz="2100" dirty="0" smtClean="0">
                <a:latin typeface="Arial Narrow" pitchFamily="34" charset="0"/>
                <a:cs typeface="Times New Roman" pitchFamily="18" charset="0"/>
              </a:rPr>
              <a:t>Il</a:t>
            </a:r>
            <a:endParaRPr lang="fr-FR" sz="2100" dirty="0" smtClean="0">
              <a:latin typeface="Arial Narrow" pitchFamily="34" charset="0"/>
              <a:cs typeface="Times New Roman" pitchFamily="18" charset="0"/>
            </a:endParaRPr>
          </a:p>
          <a:p>
            <a:pPr algn="just"/>
            <a:r>
              <a:rPr lang="fr-FR" sz="2100" dirty="0" smtClean="0">
                <a:latin typeface="Arial Narrow" pitchFamily="34" charset="0"/>
                <a:cs typeface="Times New Roman" pitchFamily="18" charset="0"/>
              </a:rPr>
              <a:t> </a:t>
            </a:r>
          </a:p>
          <a:p>
            <a:pPr algn="just"/>
            <a:r>
              <a:rPr lang="fr-FR" sz="2100" b="1" dirty="0" smtClean="0">
                <a:latin typeface="Arial Narrow" pitchFamily="34" charset="0"/>
                <a:cs typeface="Times New Roman" pitchFamily="18" charset="0"/>
              </a:rPr>
              <a:t>UC : la zone UC correspond à des extensions de l’urbanisation discontinues</a:t>
            </a:r>
            <a:r>
              <a:rPr lang="fr-FR" sz="2100" dirty="0" smtClean="0">
                <a:latin typeface="Arial Narrow" pitchFamily="34" charset="0"/>
                <a:cs typeface="Times New Roman" pitchFamily="18" charset="0"/>
              </a:rPr>
              <a:t>, </a:t>
            </a:r>
          </a:p>
          <a:p>
            <a:pPr algn="just"/>
            <a:r>
              <a:rPr lang="fr-FR" sz="2100" dirty="0" smtClean="0">
                <a:latin typeface="Arial Narrow" pitchFamily="34" charset="0"/>
                <a:cs typeface="Times New Roman" pitchFamily="18" charset="0"/>
              </a:rPr>
              <a:t> </a:t>
            </a:r>
          </a:p>
          <a:p>
            <a:pPr algn="just"/>
            <a:r>
              <a:rPr lang="fr-FR" sz="2100" b="1" dirty="0" smtClean="0">
                <a:latin typeface="Arial Narrow" pitchFamily="34" charset="0"/>
                <a:cs typeface="Times New Roman" pitchFamily="18" charset="0"/>
              </a:rPr>
              <a:t>UX</a:t>
            </a:r>
            <a:r>
              <a:rPr lang="fr-FR" sz="2100" dirty="0" smtClean="0">
                <a:latin typeface="Arial Narrow" pitchFamily="34" charset="0"/>
                <a:cs typeface="Times New Roman" pitchFamily="18" charset="0"/>
              </a:rPr>
              <a:t> : le secteur UX est une zone urbaine où les équipements publics existants permettent le développement d’une urbanisation principalement axée sur les activités (industrielles, commerciales et artisanales). </a:t>
            </a:r>
          </a:p>
          <a:p>
            <a:endParaRPr lang="fr-FR" sz="2100" u="sng" dirty="0">
              <a:latin typeface="Arial Narrow" pitchFamily="34" charset="0"/>
              <a:cs typeface="Times New Roman" pitchFamily="18" charset="0"/>
            </a:endParaRPr>
          </a:p>
          <a:p>
            <a:pPr algn="just"/>
            <a:endParaRPr lang="fr-FR" b="1" dirty="0" smtClean="0"/>
          </a:p>
          <a:p>
            <a:pPr algn="just"/>
            <a:endParaRPr lang="fr-FR" b="1" dirty="0" smtClean="0"/>
          </a:p>
          <a:p>
            <a:pPr algn="l"/>
            <a:endParaRPr lang="fr-FR" sz="2100" u="sng" dirty="0">
              <a:latin typeface="Arial Narrow" pitchFamily="34" charset="0"/>
              <a:cs typeface="Times New Roman" pitchFamily="18" charset="0"/>
            </a:endParaRPr>
          </a:p>
          <a:p>
            <a:pPr algn="just"/>
            <a:endParaRPr lang="fr-FR" sz="2100" u="sng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6158550" y="9190039"/>
            <a:ext cx="380361" cy="39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016" tIns="64008" rIns="128016" bIns="64008">
            <a:spAutoFit/>
          </a:bodyPr>
          <a:lstStyle/>
          <a:p>
            <a:pPr algn="l"/>
            <a:r>
              <a:rPr lang="fr-FR" sz="1700" dirty="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DD">
  <a:themeElements>
    <a:clrScheme name="PAD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D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D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D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D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D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D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D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D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D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D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D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D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D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PADD</Template>
  <TotalTime>0</TotalTime>
  <Words>613</Words>
  <Application>Microsoft Office PowerPoint</Application>
  <PresentationFormat>A3 (297 x 420 mm)</PresentationFormat>
  <Paragraphs>98</Paragraphs>
  <Slides>14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PADD</vt:lpstr>
      <vt:lpstr>COMMUNE DE DENNEY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Company>topos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celine</dc:creator>
  <cp:lastModifiedBy>topos</cp:lastModifiedBy>
  <cp:revision>454</cp:revision>
  <dcterms:created xsi:type="dcterms:W3CDTF">2008-10-06T08:55:44Z</dcterms:created>
  <dcterms:modified xsi:type="dcterms:W3CDTF">2012-08-31T14:27:18Z</dcterms:modified>
</cp:coreProperties>
</file>